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7" r:id="rId2"/>
    <p:sldId id="258" r:id="rId3"/>
    <p:sldId id="266" r:id="rId4"/>
    <p:sldId id="265" r:id="rId5"/>
    <p:sldId id="261" r:id="rId6"/>
    <p:sldId id="262" r:id="rId7"/>
    <p:sldId id="263" r:id="rId8"/>
    <p:sldId id="281" r:id="rId9"/>
    <p:sldId id="268" r:id="rId10"/>
    <p:sldId id="269" r:id="rId11"/>
    <p:sldId id="270" r:id="rId12"/>
    <p:sldId id="272" r:id="rId13"/>
    <p:sldId id="282" r:id="rId14"/>
    <p:sldId id="283" r:id="rId15"/>
    <p:sldId id="273" r:id="rId16"/>
    <p:sldId id="280" r:id="rId17"/>
    <p:sldId id="274" r:id="rId18"/>
    <p:sldId id="296" r:id="rId19"/>
    <p:sldId id="277" r:id="rId20"/>
    <p:sldId id="278" r:id="rId21"/>
    <p:sldId id="284" r:id="rId22"/>
    <p:sldId id="293" r:id="rId23"/>
    <p:sldId id="294" r:id="rId24"/>
    <p:sldId id="279" r:id="rId25"/>
    <p:sldId id="295" r:id="rId26"/>
    <p:sldId id="286" r:id="rId27"/>
    <p:sldId id="287" r:id="rId28"/>
    <p:sldId id="292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16.728"/>
    </inkml:context>
    <inkml:brush xml:id="br0">
      <inkml:brushProperty name="width" value="0.06667" units="cm"/>
      <inkml:brushProperty name="height" value="0.06667" units="cm"/>
      <inkml:brushProperty name="ignorePressure" value="1"/>
    </inkml:brush>
  </inkml:definitions>
  <inkml:trace contextRef="#ctx0" brushRef="#br0">5205 926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43.657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9608 2458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45.369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14095 4114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45.994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12995 7414,'-4'5,"-2"0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36.193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15585 6075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37.936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9857 2319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38.417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9857 2331,'5'-5,"10"-1,13 0,1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38.866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10528 2224,'0'5,"-4"1,-7 4,-11 6,-20 4,-17 9,2 3,5 2,-3 9,0 1,8-6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39.297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9719 2540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39.634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9717 2540,'-4'5,"-3"5,1 8,1-2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42.345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9319 3189,'4'0,"2"0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9:03:42.842"/>
    </inkml:context>
    <inkml:brush xml:id="br0">
      <inkml:brushProperty name="width" value="0.23333" units="cm"/>
      <inkml:brushProperty name="height" value="0.23333" units="cm"/>
      <inkml:brushProperty name="color" value="#FFFFFF"/>
      <inkml:brushProperty name="ignorePressure" value="1"/>
    </inkml:brush>
  </inkml:definitions>
  <inkml:trace contextRef="#ctx0" brushRef="#br0">9594 2362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1910-793C-4976-A0CD-4D512D720CC9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D4A63-E82F-4F96-A438-2C25A45512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81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D4A63-E82F-4F96-A438-2C25A4551235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47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7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7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17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3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02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6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6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61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64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55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21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35E4-5D35-4A02-957C-755BEBCD5EEF}" type="datetimeFigureOut">
              <a:rPr lang="el-GR" smtClean="0"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D9F8-B878-4089-B098-DAFDF4C758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22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" Type="http://schemas.openxmlformats.org/officeDocument/2006/relationships/customXml" Target="../ink/ink1.xml"/><Relationship Id="rId16" Type="http://schemas.openxmlformats.org/officeDocument/2006/relationships/image" Target="../media/image13.png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19" Type="http://schemas.openxmlformats.org/officeDocument/2006/relationships/customXml" Target="../ink/ink11.xml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26774" y="3344436"/>
            <a:ext cx="798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Επιπτώσεις της Αλκάλωσης σε Καρδιά &amp; Εγκέφαλο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262517" y="4843576"/>
            <a:ext cx="5002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000" b="1" i="1" dirty="0"/>
              <a:t>Κωνσταντίνος </a:t>
            </a:r>
            <a:r>
              <a:rPr lang="el-GR" sz="2000" b="1" i="1" dirty="0" err="1"/>
              <a:t>Αδαμίδης</a:t>
            </a:r>
            <a:r>
              <a:rPr lang="el-GR" sz="2000" b="1" i="1" dirty="0"/>
              <a:t>,</a:t>
            </a:r>
          </a:p>
          <a:p>
            <a:pPr algn="r"/>
            <a:r>
              <a:rPr lang="el-GR" sz="2000" i="1" dirty="0"/>
              <a:t>Νεφρολόγος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774" y="573757"/>
            <a:ext cx="81600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11</a:t>
            </a:r>
            <a:r>
              <a:rPr lang="en-US" sz="2800" b="1" baseline="30000" dirty="0">
                <a:solidFill>
                  <a:srgbClr val="002060"/>
                </a:solidFill>
                <a:latin typeface="+mj-lt"/>
                <a:cs typeface="Arial" pitchFamily="34" charset="0"/>
              </a:rPr>
              <a:t>o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l-GR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Ετήσιο Μετεκπαιδευτικό Σεμινάριο </a:t>
            </a: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Υγρών, Ηλεκτρολυτών &amp; Οξεοβασικής Ισορροπίας</a:t>
            </a: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22-23 Σεπτεμβρίου 2017</a:t>
            </a:r>
          </a:p>
          <a:p>
            <a:pPr algn="ctr">
              <a:lnSpc>
                <a:spcPct val="150000"/>
              </a:lnSpc>
            </a:pP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ΚΟΜΟΤΗΝΗ</a:t>
            </a:r>
          </a:p>
        </p:txBody>
      </p:sp>
    </p:spTree>
    <p:extLst>
      <p:ext uri="{BB962C8B-B14F-4D97-AF65-F5344CB8AC3E}">
        <p14:creationId xmlns:p14="http://schemas.microsoft.com/office/powerpoint/2010/main" val="82583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Ομάδα 20">
            <a:extLst>
              <a:ext uri="{FF2B5EF4-FFF2-40B4-BE49-F238E27FC236}">
                <a16:creationId xmlns:a16="http://schemas.microsoft.com/office/drawing/2014/main" xmlns="" id="{4DEBE5C4-3BCD-468C-858A-0724421720B1}"/>
              </a:ext>
            </a:extLst>
          </p:cNvPr>
          <p:cNvGrpSpPr/>
          <p:nvPr/>
        </p:nvGrpSpPr>
        <p:grpSpPr>
          <a:xfrm>
            <a:off x="-36512" y="1541984"/>
            <a:ext cx="7632848" cy="5065308"/>
            <a:chOff x="-432556" y="1172004"/>
            <a:chExt cx="7632848" cy="5065308"/>
          </a:xfrm>
        </p:grpSpPr>
        <p:grpSp>
          <p:nvGrpSpPr>
            <p:cNvPr id="4" name="Ομάδα 21">
              <a:extLst>
                <a:ext uri="{FF2B5EF4-FFF2-40B4-BE49-F238E27FC236}">
                  <a16:creationId xmlns:a16="http://schemas.microsoft.com/office/drawing/2014/main" xmlns="" id="{F5F8C13E-E54D-42D1-8D8B-93544912FDBE}"/>
                </a:ext>
              </a:extLst>
            </p:cNvPr>
            <p:cNvGrpSpPr/>
            <p:nvPr/>
          </p:nvGrpSpPr>
          <p:grpSpPr>
            <a:xfrm>
              <a:off x="1547664" y="1172004"/>
              <a:ext cx="5652628" cy="5065308"/>
              <a:chOff x="1547664" y="1244012"/>
              <a:chExt cx="5652628" cy="5065308"/>
            </a:xfrm>
          </p:grpSpPr>
          <p:sp>
            <p:nvSpPr>
              <p:cNvPr id="43" name="Στρογγύλεμα της γωνίας της ίδιας πλευράς του ορθογωνίου 59">
                <a:extLst>
                  <a:ext uri="{FF2B5EF4-FFF2-40B4-BE49-F238E27FC236}">
                    <a16:creationId xmlns:a16="http://schemas.microsoft.com/office/drawing/2014/main" xmlns="" id="{EC3013E2-46BA-4D1F-8295-46F7E3C681C3}"/>
                  </a:ext>
                </a:extLst>
              </p:cNvPr>
              <p:cNvSpPr/>
              <p:nvPr/>
            </p:nvSpPr>
            <p:spPr>
              <a:xfrm rot="5400000">
                <a:off x="3203848" y="2276872"/>
                <a:ext cx="2232248" cy="2376264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Στρογγύλεμα της γωνίας της ίδιας πλευράς του ορθογωνίου 60">
                <a:extLst>
                  <a:ext uri="{FF2B5EF4-FFF2-40B4-BE49-F238E27FC236}">
                    <a16:creationId xmlns:a16="http://schemas.microsoft.com/office/drawing/2014/main" xmlns="" id="{9C5DB2AB-CCAB-4413-B847-AACF725F1DD0}"/>
                  </a:ext>
                </a:extLst>
              </p:cNvPr>
              <p:cNvSpPr/>
              <p:nvPr/>
            </p:nvSpPr>
            <p:spPr>
              <a:xfrm rot="5400000">
                <a:off x="4064902" y="617646"/>
                <a:ext cx="510140" cy="2376264"/>
              </a:xfrm>
              <a:prstGeom prst="round2SameRect">
                <a:avLst>
                  <a:gd name="adj1" fmla="val 41623"/>
                  <a:gd name="adj2" fmla="val 0"/>
                </a:avLst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Στρογγύλεμα της γωνίας της ίδιας πλευράς του ορθογωνίου 61">
                <a:extLst>
                  <a:ext uri="{FF2B5EF4-FFF2-40B4-BE49-F238E27FC236}">
                    <a16:creationId xmlns:a16="http://schemas.microsoft.com/office/drawing/2014/main" xmlns="" id="{9F88E45F-0E8B-4D4B-8E0D-C006CECD8F0A}"/>
                  </a:ext>
                </a:extLst>
              </p:cNvPr>
              <p:cNvSpPr/>
              <p:nvPr/>
            </p:nvSpPr>
            <p:spPr>
              <a:xfrm rot="5400000">
                <a:off x="3599892" y="4401108"/>
                <a:ext cx="1440160" cy="2376264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Ορθογώνιο 62">
                <a:extLst>
                  <a:ext uri="{FF2B5EF4-FFF2-40B4-BE49-F238E27FC236}">
                    <a16:creationId xmlns:a16="http://schemas.microsoft.com/office/drawing/2014/main" xmlns="" id="{44F87116-E9C6-4A3B-8472-954C85D1DA4F}"/>
                  </a:ext>
                </a:extLst>
              </p:cNvPr>
              <p:cNvSpPr/>
              <p:nvPr/>
            </p:nvSpPr>
            <p:spPr>
              <a:xfrm>
                <a:off x="3275856" y="2024844"/>
                <a:ext cx="360040" cy="324036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Ορθογώνιο 63">
                <a:extLst>
                  <a:ext uri="{FF2B5EF4-FFF2-40B4-BE49-F238E27FC236}">
                    <a16:creationId xmlns:a16="http://schemas.microsoft.com/office/drawing/2014/main" xmlns="" id="{11793B96-9BE0-4232-8FCC-42407F6667CC}"/>
                  </a:ext>
                </a:extLst>
              </p:cNvPr>
              <p:cNvSpPr/>
              <p:nvPr/>
            </p:nvSpPr>
            <p:spPr>
              <a:xfrm>
                <a:off x="3275856" y="4581128"/>
                <a:ext cx="360040" cy="288032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71D7FCE-1D2B-48E9-8D97-0713A15EC9CE}"/>
                  </a:ext>
                </a:extLst>
              </p:cNvPr>
              <p:cNvSpPr txBox="1"/>
              <p:nvPr/>
            </p:nvSpPr>
            <p:spPr>
              <a:xfrm>
                <a:off x="1655676" y="1244012"/>
                <a:ext cx="15481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i="1" dirty="0"/>
                  <a:t>ΑΥΛΟΣ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8EE7695F-4C6E-40DE-8C33-411A3D64147F}"/>
                  </a:ext>
                </a:extLst>
              </p:cNvPr>
              <p:cNvSpPr txBox="1"/>
              <p:nvPr/>
            </p:nvSpPr>
            <p:spPr>
              <a:xfrm>
                <a:off x="5724128" y="1276264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i="1" dirty="0"/>
                  <a:t>ΑΙΜΑ</a:t>
                </a:r>
              </a:p>
            </p:txBody>
          </p:sp>
          <p:sp>
            <p:nvSpPr>
              <p:cNvPr id="50" name="Έλλειψη 66">
                <a:extLst>
                  <a:ext uri="{FF2B5EF4-FFF2-40B4-BE49-F238E27FC236}">
                    <a16:creationId xmlns:a16="http://schemas.microsoft.com/office/drawing/2014/main" xmlns="" id="{2BB9E3D8-4E98-4B4D-93BA-5EC58838AA2F}"/>
                  </a:ext>
                </a:extLst>
              </p:cNvPr>
              <p:cNvSpPr/>
              <p:nvPr/>
            </p:nvSpPr>
            <p:spPr>
              <a:xfrm>
                <a:off x="2843808" y="3397062"/>
                <a:ext cx="504056" cy="535994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Ευθύγραμμο βέλος σύνδεσης 67">
                <a:extLst>
                  <a:ext uri="{FF2B5EF4-FFF2-40B4-BE49-F238E27FC236}">
                    <a16:creationId xmlns:a16="http://schemas.microsoft.com/office/drawing/2014/main" xmlns="" id="{A5C8647C-6B0F-4701-982E-EFBACC3FBB12}"/>
                  </a:ext>
                </a:extLst>
              </p:cNvPr>
              <p:cNvCxnSpPr/>
              <p:nvPr/>
            </p:nvCxnSpPr>
            <p:spPr>
              <a:xfrm>
                <a:off x="5292080" y="3356992"/>
                <a:ext cx="504056" cy="798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ύγραμμο βέλος σύνδεσης 68">
                <a:extLst>
                  <a:ext uri="{FF2B5EF4-FFF2-40B4-BE49-F238E27FC236}">
                    <a16:creationId xmlns:a16="http://schemas.microsoft.com/office/drawing/2014/main" xmlns="" id="{FC752B7A-EEB4-47F2-B2D4-64CF830D3B4B}"/>
                  </a:ext>
                </a:extLst>
              </p:cNvPr>
              <p:cNvCxnSpPr/>
              <p:nvPr/>
            </p:nvCxnSpPr>
            <p:spPr>
              <a:xfrm flipH="1" flipV="1">
                <a:off x="5166066" y="3861048"/>
                <a:ext cx="558062" cy="1596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  <a:scene3d>
                <a:camera prst="obliqueTopLef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69">
                <a:extLst>
                  <a:ext uri="{FF2B5EF4-FFF2-40B4-BE49-F238E27FC236}">
                    <a16:creationId xmlns:a16="http://schemas.microsoft.com/office/drawing/2014/main" xmlns="" id="{35C20EAC-C932-451D-B70E-90EB399D0B5A}"/>
                  </a:ext>
                </a:extLst>
              </p:cNvPr>
              <p:cNvCxnSpPr/>
              <p:nvPr/>
            </p:nvCxnSpPr>
            <p:spPr>
              <a:xfrm>
                <a:off x="2879812" y="3933056"/>
                <a:ext cx="54006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Έλλειψη 70">
                <a:extLst>
                  <a:ext uri="{FF2B5EF4-FFF2-40B4-BE49-F238E27FC236}">
                    <a16:creationId xmlns:a16="http://schemas.microsoft.com/office/drawing/2014/main" xmlns="" id="{1F031806-7C1E-4EB3-8DDB-031EA51FD0EC}"/>
                  </a:ext>
                </a:extLst>
              </p:cNvPr>
              <p:cNvSpPr/>
              <p:nvPr/>
            </p:nvSpPr>
            <p:spPr>
              <a:xfrm>
                <a:off x="5220072" y="3392996"/>
                <a:ext cx="504056" cy="46805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44268CE-1857-49E4-B73E-77561B343A85}"/>
                  </a:ext>
                </a:extLst>
              </p:cNvPr>
              <p:cNvSpPr txBox="1"/>
              <p:nvPr/>
            </p:nvSpPr>
            <p:spPr>
              <a:xfrm>
                <a:off x="5904148" y="2420888"/>
                <a:ext cx="612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/>
                  <a:t>Η</a:t>
                </a:r>
                <a:r>
                  <a:rPr lang="en-US" sz="2000" b="1" baseline="30000" dirty="0"/>
                  <a:t>+</a:t>
                </a:r>
                <a:endParaRPr lang="el-GR" sz="2000" b="1" baseline="30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C3D27D7A-F8B3-4C26-AFC8-17F4CAB19137}"/>
                  </a:ext>
                </a:extLst>
              </p:cNvPr>
              <p:cNvSpPr txBox="1"/>
              <p:nvPr/>
            </p:nvSpPr>
            <p:spPr>
              <a:xfrm>
                <a:off x="1547664" y="5426060"/>
                <a:ext cx="15481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ΑΥΛΙΚΗ ΕΠΙΦΑΝΕΙΑ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EF8E6ED-6CF7-4999-9F49-B4D3D9FF78BB}"/>
                  </a:ext>
                </a:extLst>
              </p:cNvPr>
              <p:cNvSpPr txBox="1"/>
              <p:nvPr/>
            </p:nvSpPr>
            <p:spPr>
              <a:xfrm>
                <a:off x="5508104" y="5445224"/>
                <a:ext cx="1692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ΠΛΑΓΙΟΒΑΣΙΚΗ ΕΠΙΦΑΝΕΙΑ</a:t>
                </a:r>
              </a:p>
            </p:txBody>
          </p:sp>
        </p:grpSp>
        <p:grpSp>
          <p:nvGrpSpPr>
            <p:cNvPr id="5" name="Ομάδα 22">
              <a:extLst>
                <a:ext uri="{FF2B5EF4-FFF2-40B4-BE49-F238E27FC236}">
                  <a16:creationId xmlns:a16="http://schemas.microsoft.com/office/drawing/2014/main" xmlns="" id="{EA996871-9D30-4A0D-8579-A6B48CC2D967}"/>
                </a:ext>
              </a:extLst>
            </p:cNvPr>
            <p:cNvGrpSpPr/>
            <p:nvPr/>
          </p:nvGrpSpPr>
          <p:grpSpPr>
            <a:xfrm>
              <a:off x="2375756" y="2267580"/>
              <a:ext cx="2592288" cy="2065586"/>
              <a:chOff x="2375756" y="2267580"/>
              <a:chExt cx="2592288" cy="2065586"/>
            </a:xfrm>
          </p:grpSpPr>
          <p:cxnSp>
            <p:nvCxnSpPr>
              <p:cNvPr id="36" name="Ευθύγραμμο βέλος σύνδεσης 52">
                <a:extLst>
                  <a:ext uri="{FF2B5EF4-FFF2-40B4-BE49-F238E27FC236}">
                    <a16:creationId xmlns:a16="http://schemas.microsoft.com/office/drawing/2014/main" xmlns="" id="{DB92806C-BC89-4C94-8CA6-8C778A619E43}"/>
                  </a:ext>
                </a:extLst>
              </p:cNvPr>
              <p:cNvCxnSpPr/>
              <p:nvPr/>
            </p:nvCxnSpPr>
            <p:spPr>
              <a:xfrm flipH="1">
                <a:off x="2807804" y="3284984"/>
                <a:ext cx="46805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  <a:scene3d>
                <a:camera prst="obliqueTopLef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0287895-1F28-43EC-8E3F-848A96AD5F7E}"/>
                  </a:ext>
                </a:extLst>
              </p:cNvPr>
              <p:cNvSpPr txBox="1"/>
              <p:nvPr/>
            </p:nvSpPr>
            <p:spPr>
              <a:xfrm>
                <a:off x="2375756" y="3933056"/>
                <a:ext cx="612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/>
                  <a:t>Κ</a:t>
                </a:r>
                <a:r>
                  <a:rPr lang="en-US" sz="2000" b="1" baseline="30000" dirty="0"/>
                  <a:t>+</a:t>
                </a:r>
                <a:endParaRPr lang="el-GR" sz="2000" b="1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D7FB49F-F229-4694-B6D5-FA7790C939FD}"/>
                  </a:ext>
                </a:extLst>
              </p:cNvPr>
              <p:cNvSpPr txBox="1"/>
              <p:nvPr/>
            </p:nvSpPr>
            <p:spPr>
              <a:xfrm>
                <a:off x="4283968" y="3532946"/>
                <a:ext cx="684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CO</a:t>
                </a:r>
                <a:r>
                  <a:rPr lang="en-US" sz="2000" b="1" baseline="-25000" dirty="0"/>
                  <a:t>2</a:t>
                </a:r>
                <a:endParaRPr lang="el-GR" sz="2000" b="1" baseline="30000" dirty="0"/>
              </a:p>
            </p:txBody>
          </p:sp>
          <p:sp>
            <p:nvSpPr>
              <p:cNvPr id="39" name="Ορθογώνιο 55">
                <a:extLst>
                  <a:ext uri="{FF2B5EF4-FFF2-40B4-BE49-F238E27FC236}">
                    <a16:creationId xmlns:a16="http://schemas.microsoft.com/office/drawing/2014/main" xmlns="" id="{E4F7FEBA-2183-4DF2-9049-013C0EDC2390}"/>
                  </a:ext>
                </a:extLst>
              </p:cNvPr>
              <p:cNvSpPr/>
              <p:nvPr/>
            </p:nvSpPr>
            <p:spPr>
              <a:xfrm>
                <a:off x="4007422" y="2267580"/>
                <a:ext cx="564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H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O</a:t>
                </a:r>
                <a:endParaRPr lang="el-GR" b="1" baseline="30000" dirty="0"/>
              </a:p>
            </p:txBody>
          </p:sp>
          <p:cxnSp>
            <p:nvCxnSpPr>
              <p:cNvPr id="40" name="Ευθύγραμμο βέλος σύνδεσης 56">
                <a:extLst>
                  <a:ext uri="{FF2B5EF4-FFF2-40B4-BE49-F238E27FC236}">
                    <a16:creationId xmlns:a16="http://schemas.microsoft.com/office/drawing/2014/main" xmlns="" id="{2BAC12FF-2972-4F59-853F-26F0CA51D844}"/>
                  </a:ext>
                </a:extLst>
              </p:cNvPr>
              <p:cNvCxnSpPr/>
              <p:nvPr/>
            </p:nvCxnSpPr>
            <p:spPr>
              <a:xfrm>
                <a:off x="4283967" y="2604974"/>
                <a:ext cx="1" cy="2479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99EB93A-920E-4B8A-A279-766484419C26}"/>
                  </a:ext>
                </a:extLst>
              </p:cNvPr>
              <p:cNvSpPr txBox="1"/>
              <p:nvPr/>
            </p:nvSpPr>
            <p:spPr>
              <a:xfrm>
                <a:off x="3824917" y="2780928"/>
                <a:ext cx="1035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H</a:t>
                </a:r>
                <a:r>
                  <a:rPr lang="en-US" sz="2000" b="1" baseline="30000" dirty="0"/>
                  <a:t>+ </a:t>
                </a:r>
                <a:r>
                  <a:rPr lang="en-US" sz="2000" b="1" dirty="0"/>
                  <a:t>+ OH</a:t>
                </a:r>
                <a:r>
                  <a:rPr lang="en-US" sz="2000" b="1" baseline="30000" dirty="0"/>
                  <a:t>-</a:t>
                </a:r>
                <a:endParaRPr lang="el-GR" sz="2000" b="1" baseline="300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14AB55D-4A2B-479A-B0F7-6E0ED8176997}"/>
                  </a:ext>
                </a:extLst>
              </p:cNvPr>
              <p:cNvSpPr txBox="1"/>
              <p:nvPr/>
            </p:nvSpPr>
            <p:spPr>
              <a:xfrm>
                <a:off x="4067944" y="32129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</a:t>
                </a:r>
                <a:endParaRPr lang="el-GR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73FF383-36A3-48FB-8F0F-1AF7AD0A92B3}"/>
                </a:ext>
              </a:extLst>
            </p:cNvPr>
            <p:cNvSpPr txBox="1"/>
            <p:nvPr/>
          </p:nvSpPr>
          <p:spPr>
            <a:xfrm>
              <a:off x="4608004" y="3068960"/>
              <a:ext cx="828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HCO</a:t>
              </a:r>
              <a:r>
                <a:rPr lang="en-US" sz="2000" b="1" baseline="-25000" dirty="0"/>
                <a:t>3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  <p:cxnSp>
          <p:nvCxnSpPr>
            <p:cNvPr id="7" name="Ευθεία γραμμή σύνδεσης 24">
              <a:extLst>
                <a:ext uri="{FF2B5EF4-FFF2-40B4-BE49-F238E27FC236}">
                  <a16:creationId xmlns:a16="http://schemas.microsoft.com/office/drawing/2014/main" xmlns="" id="{329A46A5-61B2-43C2-A3DC-FA1B825FB7EB}"/>
                </a:ext>
              </a:extLst>
            </p:cNvPr>
            <p:cNvCxnSpPr/>
            <p:nvPr/>
          </p:nvCxnSpPr>
          <p:spPr>
            <a:xfrm>
              <a:off x="3023828" y="4077072"/>
              <a:ext cx="18002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25">
              <a:extLst>
                <a:ext uri="{FF2B5EF4-FFF2-40B4-BE49-F238E27FC236}">
                  <a16:creationId xmlns:a16="http://schemas.microsoft.com/office/drawing/2014/main" xmlns="" id="{9649FA0A-AA74-4A71-A907-A2263566A101}"/>
                </a:ext>
              </a:extLst>
            </p:cNvPr>
            <p:cNvCxnSpPr/>
            <p:nvPr/>
          </p:nvCxnSpPr>
          <p:spPr>
            <a:xfrm>
              <a:off x="3023828" y="4221088"/>
              <a:ext cx="18002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066D833-2F3F-4A6C-A806-D44A42196C26}"/>
                </a:ext>
              </a:extLst>
            </p:cNvPr>
            <p:cNvSpPr txBox="1"/>
            <p:nvPr/>
          </p:nvSpPr>
          <p:spPr>
            <a:xfrm>
              <a:off x="5796136" y="3933056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Κ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cxnSp>
          <p:nvCxnSpPr>
            <p:cNvPr id="10" name="Ευθεία γραμμή σύνδεσης 27">
              <a:extLst>
                <a:ext uri="{FF2B5EF4-FFF2-40B4-BE49-F238E27FC236}">
                  <a16:creationId xmlns:a16="http://schemas.microsoft.com/office/drawing/2014/main" xmlns="" id="{9F6C6309-0642-48D1-9FC4-4942EFF95AB0}"/>
                </a:ext>
              </a:extLst>
            </p:cNvPr>
            <p:cNvCxnSpPr/>
            <p:nvPr/>
          </p:nvCxnSpPr>
          <p:spPr>
            <a:xfrm>
              <a:off x="5400092" y="4293096"/>
              <a:ext cx="180020" cy="4007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28">
              <a:extLst>
                <a:ext uri="{FF2B5EF4-FFF2-40B4-BE49-F238E27FC236}">
                  <a16:creationId xmlns:a16="http://schemas.microsoft.com/office/drawing/2014/main" xmlns="" id="{02D315AA-2DB8-44C1-ABC2-2E6709B92EDD}"/>
                </a:ext>
              </a:extLst>
            </p:cNvPr>
            <p:cNvCxnSpPr/>
            <p:nvPr/>
          </p:nvCxnSpPr>
          <p:spPr>
            <a:xfrm>
              <a:off x="5400092" y="4149080"/>
              <a:ext cx="18002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AB6E4B2-79BF-4F7A-B39F-8254AD1CBF13}"/>
                </a:ext>
              </a:extLst>
            </p:cNvPr>
            <p:cNvSpPr txBox="1"/>
            <p:nvPr/>
          </p:nvSpPr>
          <p:spPr>
            <a:xfrm>
              <a:off x="5760132" y="3573016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Cl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  <p:sp>
          <p:nvSpPr>
            <p:cNvPr id="14" name="Έλλειψη 30">
              <a:extLst>
                <a:ext uri="{FF2B5EF4-FFF2-40B4-BE49-F238E27FC236}">
                  <a16:creationId xmlns:a16="http://schemas.microsoft.com/office/drawing/2014/main" xmlns="" id="{A48A8113-EDBF-45AC-803B-BF849B521F3D}"/>
                </a:ext>
              </a:extLst>
            </p:cNvPr>
            <p:cNvSpPr/>
            <p:nvPr/>
          </p:nvSpPr>
          <p:spPr>
            <a:xfrm>
              <a:off x="2843808" y="2492896"/>
              <a:ext cx="504056" cy="53599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cxnSp>
          <p:nvCxnSpPr>
            <p:cNvPr id="15" name="Ευθύγραμμο βέλος σύνδεσης 31">
              <a:extLst>
                <a:ext uri="{FF2B5EF4-FFF2-40B4-BE49-F238E27FC236}">
                  <a16:creationId xmlns:a16="http://schemas.microsoft.com/office/drawing/2014/main" xmlns="" id="{B72EB830-41A0-44D6-B54B-A9E32D3C6121}"/>
                </a:ext>
              </a:extLst>
            </p:cNvPr>
            <p:cNvCxnSpPr/>
            <p:nvPr/>
          </p:nvCxnSpPr>
          <p:spPr>
            <a:xfrm flipH="1">
              <a:off x="2807804" y="2492896"/>
              <a:ext cx="46805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637290-F6A7-423D-8B38-D38B98A00540}"/>
                </a:ext>
              </a:extLst>
            </p:cNvPr>
            <p:cNvSpPr txBox="1"/>
            <p:nvPr/>
          </p:nvSpPr>
          <p:spPr>
            <a:xfrm>
              <a:off x="2483768" y="2276872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Η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ACC0790-6B79-48C5-A6AA-5336991D1773}"/>
                </a:ext>
              </a:extLst>
            </p:cNvPr>
            <p:cNvSpPr txBox="1"/>
            <p:nvPr/>
          </p:nvSpPr>
          <p:spPr>
            <a:xfrm>
              <a:off x="3275856" y="2276872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Η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0BA58DE-B279-431C-B198-1026C699E418}"/>
                </a:ext>
              </a:extLst>
            </p:cNvPr>
            <p:cNvSpPr txBox="1"/>
            <p:nvPr/>
          </p:nvSpPr>
          <p:spPr>
            <a:xfrm>
              <a:off x="2519772" y="3068960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Η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08A3A42-282B-44B0-A36F-F722CFB1C71C}"/>
                </a:ext>
              </a:extLst>
            </p:cNvPr>
            <p:cNvSpPr txBox="1"/>
            <p:nvPr/>
          </p:nvSpPr>
          <p:spPr>
            <a:xfrm>
              <a:off x="2519772" y="3604954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Κ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CA0B959-74C2-4798-959A-C41538D2407C}"/>
                </a:ext>
              </a:extLst>
            </p:cNvPr>
            <p:cNvSpPr txBox="1"/>
            <p:nvPr/>
          </p:nvSpPr>
          <p:spPr>
            <a:xfrm>
              <a:off x="3347864" y="3645024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Κ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A8E4B0-AA5C-4F50-851E-58B14B4D8D84}"/>
                </a:ext>
              </a:extLst>
            </p:cNvPr>
            <p:cNvSpPr txBox="1"/>
            <p:nvPr/>
          </p:nvSpPr>
          <p:spPr>
            <a:xfrm>
              <a:off x="3239852" y="3068960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Η</a:t>
              </a:r>
              <a:r>
                <a:rPr lang="en-US" sz="2000" b="1" baseline="30000" dirty="0"/>
                <a:t>+</a:t>
              </a:r>
              <a:endParaRPr lang="el-GR" sz="2000" b="1" baseline="30000" dirty="0"/>
            </a:p>
          </p:txBody>
        </p:sp>
        <p:sp>
          <p:nvSpPr>
            <p:cNvPr id="22" name="Ελεύθερη σχεδίαση 38">
              <a:extLst>
                <a:ext uri="{FF2B5EF4-FFF2-40B4-BE49-F238E27FC236}">
                  <a16:creationId xmlns:a16="http://schemas.microsoft.com/office/drawing/2014/main" xmlns="" id="{36C2ABA7-DDA0-47A4-AA3D-0EDB8696FA1D}"/>
                </a:ext>
              </a:extLst>
            </p:cNvPr>
            <p:cNvSpPr/>
            <p:nvPr/>
          </p:nvSpPr>
          <p:spPr>
            <a:xfrm>
              <a:off x="2714863" y="3893127"/>
              <a:ext cx="1137057" cy="277091"/>
            </a:xfrm>
            <a:custGeom>
              <a:avLst/>
              <a:gdLst>
                <a:gd name="connsiteX0" fmla="*/ 762000 w 978665"/>
                <a:gd name="connsiteY0" fmla="*/ 0 h 277091"/>
                <a:gd name="connsiteX1" fmla="*/ 955963 w 978665"/>
                <a:gd name="connsiteY1" fmla="*/ 83128 h 277091"/>
                <a:gd name="connsiteX2" fmla="*/ 928254 w 978665"/>
                <a:gd name="connsiteY2" fmla="*/ 180109 h 277091"/>
                <a:gd name="connsiteX3" fmla="*/ 540327 w 978665"/>
                <a:gd name="connsiteY3" fmla="*/ 249382 h 277091"/>
                <a:gd name="connsiteX4" fmla="*/ 0 w 978665"/>
                <a:gd name="connsiteY4" fmla="*/ 277091 h 277091"/>
                <a:gd name="connsiteX5" fmla="*/ 0 w 978665"/>
                <a:gd name="connsiteY5" fmla="*/ 277091 h 27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665" h="277091">
                  <a:moveTo>
                    <a:pt x="762000" y="0"/>
                  </a:moveTo>
                  <a:cubicBezTo>
                    <a:pt x="845127" y="26555"/>
                    <a:pt x="928254" y="53110"/>
                    <a:pt x="955963" y="83128"/>
                  </a:cubicBezTo>
                  <a:cubicBezTo>
                    <a:pt x="983672" y="113146"/>
                    <a:pt x="997527" y="152400"/>
                    <a:pt x="928254" y="180109"/>
                  </a:cubicBezTo>
                  <a:cubicBezTo>
                    <a:pt x="858981" y="207818"/>
                    <a:pt x="695036" y="233218"/>
                    <a:pt x="540327" y="249382"/>
                  </a:cubicBezTo>
                  <a:cubicBezTo>
                    <a:pt x="385618" y="265546"/>
                    <a:pt x="0" y="277091"/>
                    <a:pt x="0" y="277091"/>
                  </a:cubicBezTo>
                  <a:lnTo>
                    <a:pt x="0" y="27709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3" name="Δεξιό άγκιστρο 39">
              <a:extLst>
                <a:ext uri="{FF2B5EF4-FFF2-40B4-BE49-F238E27FC236}">
                  <a16:creationId xmlns:a16="http://schemas.microsoft.com/office/drawing/2014/main" xmlns="" id="{AA781D7A-9645-46E9-B096-D1FB86FB7E85}"/>
                </a:ext>
              </a:extLst>
            </p:cNvPr>
            <p:cNvSpPr/>
            <p:nvPr/>
          </p:nvSpPr>
          <p:spPr>
            <a:xfrm>
              <a:off x="3563888" y="2556193"/>
              <a:ext cx="306034" cy="728791"/>
            </a:xfrm>
            <a:prstGeom prst="rightBrace">
              <a:avLst>
                <a:gd name="adj1" fmla="val 42171"/>
                <a:gd name="adj2" fmla="val 50000"/>
              </a:avLst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4" name="Ευθεία γραμμή σύνδεσης 40">
              <a:extLst>
                <a:ext uri="{FF2B5EF4-FFF2-40B4-BE49-F238E27FC236}">
                  <a16:creationId xmlns:a16="http://schemas.microsoft.com/office/drawing/2014/main" xmlns="" id="{4A019BBF-B5E9-460B-B91D-ED5F1FD75C58}"/>
                </a:ext>
              </a:extLst>
            </p:cNvPr>
            <p:cNvCxnSpPr/>
            <p:nvPr/>
          </p:nvCxnSpPr>
          <p:spPr>
            <a:xfrm>
              <a:off x="4499992" y="3140968"/>
              <a:ext cx="0" cy="423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41">
              <a:extLst>
                <a:ext uri="{FF2B5EF4-FFF2-40B4-BE49-F238E27FC236}">
                  <a16:creationId xmlns:a16="http://schemas.microsoft.com/office/drawing/2014/main" xmlns="" id="{BA8DC56F-1023-4CCE-93B6-20B4A77B0616}"/>
                </a:ext>
              </a:extLst>
            </p:cNvPr>
            <p:cNvCxnSpPr/>
            <p:nvPr/>
          </p:nvCxnSpPr>
          <p:spPr>
            <a:xfrm>
              <a:off x="4499992" y="3356992"/>
              <a:ext cx="16201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72226E7-9F3C-43B2-97E0-412AA9955020}"/>
                </a:ext>
              </a:extLst>
            </p:cNvPr>
            <p:cNvSpPr txBox="1"/>
            <p:nvPr/>
          </p:nvSpPr>
          <p:spPr>
            <a:xfrm>
              <a:off x="5760132" y="3100898"/>
              <a:ext cx="828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HCO</a:t>
              </a:r>
              <a:r>
                <a:rPr lang="en-US" sz="2000" b="1" baseline="-25000" dirty="0"/>
                <a:t>3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FFA3C76-2315-4ACD-8754-E724082E1B07}"/>
                </a:ext>
              </a:extLst>
            </p:cNvPr>
            <p:cNvSpPr txBox="1"/>
            <p:nvPr/>
          </p:nvSpPr>
          <p:spPr>
            <a:xfrm>
              <a:off x="4860032" y="3573016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Cl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  <p:cxnSp>
          <p:nvCxnSpPr>
            <p:cNvPr id="28" name="Ευθύγραμμο βέλος σύνδεσης 44">
              <a:extLst>
                <a:ext uri="{FF2B5EF4-FFF2-40B4-BE49-F238E27FC236}">
                  <a16:creationId xmlns:a16="http://schemas.microsoft.com/office/drawing/2014/main" xmlns="" id="{E8BFF3D7-61A2-4B7B-BF91-ECDF15279993}"/>
                </a:ext>
              </a:extLst>
            </p:cNvPr>
            <p:cNvCxnSpPr/>
            <p:nvPr/>
          </p:nvCxnSpPr>
          <p:spPr>
            <a:xfrm flipH="1">
              <a:off x="2825806" y="4653136"/>
              <a:ext cx="289832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8D53E69-BD97-4B2C-8952-E6A260A1189D}"/>
                </a:ext>
              </a:extLst>
            </p:cNvPr>
            <p:cNvSpPr txBox="1"/>
            <p:nvPr/>
          </p:nvSpPr>
          <p:spPr>
            <a:xfrm>
              <a:off x="5724128" y="4437112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Cl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9100738-A78E-4638-85C7-6EA42F58D218}"/>
                </a:ext>
              </a:extLst>
            </p:cNvPr>
            <p:cNvSpPr txBox="1"/>
            <p:nvPr/>
          </p:nvSpPr>
          <p:spPr>
            <a:xfrm>
              <a:off x="2411760" y="4437112"/>
              <a:ext cx="61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Cl</a:t>
              </a:r>
              <a:r>
                <a:rPr lang="en-US" sz="2000" b="1" baseline="30000" dirty="0"/>
                <a:t>-</a:t>
              </a:r>
              <a:endParaRPr lang="el-GR" sz="2000" b="1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473F5F0-07BC-4F54-9B28-04041A100BB4}"/>
                </a:ext>
              </a:extLst>
            </p:cNvPr>
            <p:cNvSpPr txBox="1"/>
            <p:nvPr/>
          </p:nvSpPr>
          <p:spPr>
            <a:xfrm>
              <a:off x="251520" y="177281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/>
                <a:t>Αλδοστερόνη</a:t>
              </a:r>
              <a:endParaRPr lang="el-GR" dirty="0"/>
            </a:p>
          </p:txBody>
        </p:sp>
        <p:cxnSp>
          <p:nvCxnSpPr>
            <p:cNvPr id="32" name="Ευθύγραμμο βέλος σύνδεσης 48">
              <a:extLst>
                <a:ext uri="{FF2B5EF4-FFF2-40B4-BE49-F238E27FC236}">
                  <a16:creationId xmlns:a16="http://schemas.microsoft.com/office/drawing/2014/main" xmlns="" id="{5C28A365-4F09-42B9-B36E-E7E833C9AF0D}"/>
                </a:ext>
              </a:extLst>
            </p:cNvPr>
            <p:cNvCxnSpPr/>
            <p:nvPr/>
          </p:nvCxnSpPr>
          <p:spPr>
            <a:xfrm>
              <a:off x="1727684" y="1988840"/>
              <a:ext cx="1260140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60B8A72-8599-4295-8664-C757D89205B3}"/>
                </a:ext>
              </a:extLst>
            </p:cNvPr>
            <p:cNvSpPr txBox="1"/>
            <p:nvPr/>
          </p:nvSpPr>
          <p:spPr>
            <a:xfrm>
              <a:off x="2213738" y="1805915"/>
              <a:ext cx="558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(+)</a:t>
              </a:r>
            </a:p>
          </p:txBody>
        </p:sp>
        <p:sp>
          <p:nvSpPr>
            <p:cNvPr id="34" name="Ελεύθερη σχεδίαση 50">
              <a:extLst>
                <a:ext uri="{FF2B5EF4-FFF2-40B4-BE49-F238E27FC236}">
                  <a16:creationId xmlns:a16="http://schemas.microsoft.com/office/drawing/2014/main" xmlns="" id="{78C95E75-D74A-47AD-BE6A-B085943C8024}"/>
                </a:ext>
              </a:extLst>
            </p:cNvPr>
            <p:cNvSpPr/>
            <p:nvPr/>
          </p:nvSpPr>
          <p:spPr>
            <a:xfrm>
              <a:off x="3635896" y="3893127"/>
              <a:ext cx="2232248" cy="327961"/>
            </a:xfrm>
            <a:custGeom>
              <a:avLst/>
              <a:gdLst>
                <a:gd name="connsiteX0" fmla="*/ 0 w 2175164"/>
                <a:gd name="connsiteY0" fmla="*/ 0 h 318655"/>
                <a:gd name="connsiteX1" fmla="*/ 831273 w 2175164"/>
                <a:gd name="connsiteY1" fmla="*/ 249382 h 318655"/>
                <a:gd name="connsiteX2" fmla="*/ 2175164 w 2175164"/>
                <a:gd name="connsiteY2" fmla="*/ 318655 h 31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164" h="318655">
                  <a:moveTo>
                    <a:pt x="0" y="0"/>
                  </a:moveTo>
                  <a:cubicBezTo>
                    <a:pt x="234373" y="98136"/>
                    <a:pt x="468746" y="196273"/>
                    <a:pt x="831273" y="249382"/>
                  </a:cubicBezTo>
                  <a:cubicBezTo>
                    <a:pt x="1193800" y="302491"/>
                    <a:pt x="1684482" y="310573"/>
                    <a:pt x="2175164" y="31865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ECB7BC2-3193-4FBD-B565-53BDA4903F8E}"/>
                </a:ext>
              </a:extLst>
            </p:cNvPr>
            <p:cNvSpPr txBox="1"/>
            <p:nvPr/>
          </p:nvSpPr>
          <p:spPr>
            <a:xfrm>
              <a:off x="-432556" y="5896951"/>
              <a:ext cx="2556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</a:t>
              </a:r>
              <a:r>
                <a:rPr lang="en-US" sz="1400" i="1" dirty="0"/>
                <a:t>: </a:t>
              </a:r>
              <a:r>
                <a:rPr lang="el-GR" sz="1400" i="1" dirty="0" err="1"/>
                <a:t>καρβονική</a:t>
              </a:r>
              <a:r>
                <a:rPr lang="el-GR" sz="1400" i="1" dirty="0"/>
                <a:t> </a:t>
              </a:r>
              <a:r>
                <a:rPr lang="el-GR" sz="1400" i="1" dirty="0" err="1"/>
                <a:t>ανυδράση</a:t>
              </a:r>
              <a:endParaRPr lang="el-GR" sz="1400" i="1" dirty="0"/>
            </a:p>
          </p:txBody>
        </p:sp>
      </p:grpSp>
      <p:sp>
        <p:nvSpPr>
          <p:cNvPr id="58" name="Ορθογώνιο 19">
            <a:extLst>
              <a:ext uri="{FF2B5EF4-FFF2-40B4-BE49-F238E27FC236}">
                <a16:creationId xmlns:a16="http://schemas.microsoft.com/office/drawing/2014/main" xmlns="" id="{1A3CE7B7-FFF0-476E-BD5E-FB875BC0C7CB}"/>
              </a:ext>
            </a:extLst>
          </p:cNvPr>
          <p:cNvSpPr/>
          <p:nvPr/>
        </p:nvSpPr>
        <p:spPr>
          <a:xfrm>
            <a:off x="2327187" y="1052736"/>
            <a:ext cx="4489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α-ΕΜΒΟΛΙΜΟ ΚΥΤΤΑΡΟ – ΑΠΕΚΚΡΙΣΗ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l-GR" sz="200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0" name="Ορθογώνιο 3">
            <a:extLst>
              <a:ext uri="{FF2B5EF4-FFF2-40B4-BE49-F238E27FC236}">
                <a16:creationId xmlns:a16="http://schemas.microsoft.com/office/drawing/2014/main" xmlns="" id="{B058D023-F177-4D6B-8965-09C9F8DED30C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Αλκάλωση και υποκαλιαιμία</a:t>
            </a:r>
            <a:endParaRPr lang="el-G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8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9B1E82BE-E70D-456D-9085-A830A070F09D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Αλκάλωση και ιοντισμένο </a:t>
            </a:r>
            <a:r>
              <a:rPr lang="en-US" altLang="el-GR" sz="2800" b="1" dirty="0">
                <a:latin typeface="+mj-lt"/>
                <a:cs typeface="Arial" charset="0"/>
              </a:rPr>
              <a:t>Ca</a:t>
            </a:r>
            <a:r>
              <a:rPr lang="en-US" altLang="el-GR" sz="2800" b="1" baseline="30000" dirty="0">
                <a:latin typeface="+mj-lt"/>
                <a:cs typeface="Arial" charset="0"/>
              </a:rPr>
              <a:t>2+</a:t>
            </a:r>
            <a:endParaRPr lang="el-GR" sz="2800" b="1" baseline="30000" dirty="0">
              <a:latin typeface="+mj-lt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289202D9-BD53-4553-B93B-695CD4C18A2F}"/>
                  </a:ext>
                </a:extLst>
              </p14:cNvPr>
              <p14:cNvContentPartPr/>
              <p14:nvPr/>
            </p14:nvContentPartPr>
            <p14:xfrm>
              <a:off x="417271" y="576308"/>
              <a:ext cx="240" cy="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89202D9-BD53-4553-B93B-695CD4C18A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351" y="568388"/>
                <a:ext cx="16080" cy="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8255CD8-4625-4D3B-A092-E45C271F2CE4}"/>
              </a:ext>
            </a:extLst>
          </p:cNvPr>
          <p:cNvGrpSpPr/>
          <p:nvPr/>
        </p:nvGrpSpPr>
        <p:grpSpPr>
          <a:xfrm>
            <a:off x="1282143" y="1113185"/>
            <a:ext cx="6549887" cy="4309978"/>
            <a:chOff x="1401417" y="1341783"/>
            <a:chExt cx="6549887" cy="4309978"/>
          </a:xfrm>
        </p:grpSpPr>
        <p:grpSp>
          <p:nvGrpSpPr>
            <p:cNvPr id="5" name="Ομάδα 27">
              <a:extLst>
                <a:ext uri="{FF2B5EF4-FFF2-40B4-BE49-F238E27FC236}">
                  <a16:creationId xmlns:a16="http://schemas.microsoft.com/office/drawing/2014/main" xmlns="" id="{F170922D-B7E5-4766-B771-1BC99081349B}"/>
                </a:ext>
              </a:extLst>
            </p:cNvPr>
            <p:cNvGrpSpPr/>
            <p:nvPr/>
          </p:nvGrpSpPr>
          <p:grpSpPr>
            <a:xfrm>
              <a:off x="1547664" y="1511761"/>
              <a:ext cx="6294310" cy="4140000"/>
              <a:chOff x="1619672" y="1988840"/>
              <a:chExt cx="5904656" cy="3672408"/>
            </a:xfrm>
          </p:grpSpPr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xmlns="" id="{A48D5A80-8DCC-434D-8B60-3EF90879F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988840"/>
                <a:ext cx="5904656" cy="3672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Ορθογώνιο 24">
                <a:extLst>
                  <a:ext uri="{FF2B5EF4-FFF2-40B4-BE49-F238E27FC236}">
                    <a16:creationId xmlns:a16="http://schemas.microsoft.com/office/drawing/2014/main" xmlns="" id="{3C5125C4-5F90-488B-8153-BC3AEB2012F4}"/>
                  </a:ext>
                </a:extLst>
              </p:cNvPr>
              <p:cNvSpPr/>
              <p:nvPr/>
            </p:nvSpPr>
            <p:spPr>
              <a:xfrm>
                <a:off x="5868144" y="2276872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Ορθογώνιο 25">
                <a:extLst>
                  <a:ext uri="{FF2B5EF4-FFF2-40B4-BE49-F238E27FC236}">
                    <a16:creationId xmlns:a16="http://schemas.microsoft.com/office/drawing/2014/main" xmlns="" id="{FA631DE3-26F5-406D-8408-646AC88B2F5E}"/>
                  </a:ext>
                </a:extLst>
              </p:cNvPr>
              <p:cNvSpPr/>
              <p:nvPr/>
            </p:nvSpPr>
            <p:spPr>
              <a:xfrm>
                <a:off x="1691680" y="3825044"/>
                <a:ext cx="288032" cy="468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Ορθογώνιο 26">
                <a:extLst>
                  <a:ext uri="{FF2B5EF4-FFF2-40B4-BE49-F238E27FC236}">
                    <a16:creationId xmlns:a16="http://schemas.microsoft.com/office/drawing/2014/main" xmlns="" id="{FFB94BDD-5F7F-4CF9-B922-F13E90C8B213}"/>
                  </a:ext>
                </a:extLst>
              </p:cNvPr>
              <p:cNvSpPr/>
              <p:nvPr/>
            </p:nvSpPr>
            <p:spPr>
              <a:xfrm>
                <a:off x="2699792" y="3645024"/>
                <a:ext cx="4176464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0301664-4479-48C8-AE30-881815275133}"/>
                </a:ext>
              </a:extLst>
            </p:cNvPr>
            <p:cNvSpPr txBox="1"/>
            <p:nvPr/>
          </p:nvSpPr>
          <p:spPr>
            <a:xfrm rot="16200000">
              <a:off x="882257" y="3238960"/>
              <a:ext cx="1704706" cy="3608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iCa</a:t>
              </a:r>
              <a:r>
                <a:rPr lang="en-US" sz="1600" b="1" baseline="30000" dirty="0"/>
                <a:t>2+</a:t>
              </a:r>
              <a:r>
                <a:rPr lang="en-US" sz="1600" b="1" dirty="0"/>
                <a:t>, </a:t>
              </a:r>
              <a:r>
                <a:rPr lang="en-US" sz="1600" b="1" dirty="0" err="1"/>
                <a:t>mmol</a:t>
              </a:r>
              <a:r>
                <a:rPr lang="en-US" sz="1600" b="1" dirty="0"/>
                <a:t>/L</a:t>
              </a:r>
              <a:endParaRPr lang="el-GR" sz="1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9AE56F6-8D10-4837-9D87-97EA9A60AD52}"/>
                </a:ext>
              </a:extLst>
            </p:cNvPr>
            <p:cNvSpPr txBox="1"/>
            <p:nvPr/>
          </p:nvSpPr>
          <p:spPr>
            <a:xfrm>
              <a:off x="3696941" y="5270100"/>
              <a:ext cx="2609836" cy="3816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/>
                <a:t>μεταβολή </a:t>
              </a:r>
              <a:r>
                <a:rPr lang="en-US" sz="1600" b="1" dirty="0"/>
                <a:t>pH </a:t>
              </a:r>
              <a:r>
                <a:rPr lang="el-GR" sz="1600" b="1" dirty="0"/>
                <a:t>(από 7,4)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21343CC-6685-40BE-AD67-B6486CB3806C}"/>
                </a:ext>
              </a:extLst>
            </p:cNvPr>
            <p:cNvSpPr/>
            <p:nvPr/>
          </p:nvSpPr>
          <p:spPr>
            <a:xfrm>
              <a:off x="7712765" y="1431235"/>
              <a:ext cx="238539" cy="4220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0592F21-90D6-4171-8D24-DE4501DE15B8}"/>
                </a:ext>
              </a:extLst>
            </p:cNvPr>
            <p:cNvSpPr/>
            <p:nvPr/>
          </p:nvSpPr>
          <p:spPr>
            <a:xfrm>
              <a:off x="1401417" y="1341783"/>
              <a:ext cx="6549887" cy="2981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xmlns="" id="{70D1A4B7-6985-4AA3-815D-2E482730C68F}"/>
                    </a:ext>
                  </a:extLst>
                </p14:cNvPr>
                <p14:cNvContentPartPr/>
                <p14:nvPr/>
              </p14:nvContentPartPr>
              <p14:xfrm>
                <a:off x="7891591" y="4283588"/>
                <a:ext cx="240" cy="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D1A4B7-6985-4AA3-815D-2E482730C6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3751" y="4255748"/>
                  <a:ext cx="5592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xmlns="" id="{6CFBEC9C-A8B5-4FA2-9C9B-B0C21342AE97}"/>
                    </a:ext>
                  </a:extLst>
                </p14:cNvPr>
                <p14:cNvContentPartPr/>
                <p14:nvPr/>
              </p14:nvContentPartPr>
              <p14:xfrm>
                <a:off x="3766711" y="1580228"/>
                <a:ext cx="240" cy="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FBEC9C-A8B5-4FA2-9C9B-B0C21342AE9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8871" y="1552388"/>
                  <a:ext cx="5592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xmlns="" id="{BF59559A-2286-434D-B868-D393F1C5E620}"/>
                    </a:ext>
                  </a:extLst>
                </p14:cNvPr>
                <p14:cNvContentPartPr/>
                <p14:nvPr/>
              </p14:nvContentPartPr>
              <p14:xfrm>
                <a:off x="3766711" y="1572308"/>
                <a:ext cx="28080" cy="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59559A-2286-434D-B868-D393F1C5E6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38871" y="1544468"/>
                  <a:ext cx="83760" cy="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7C39E752-24B8-486A-929E-399D00FE89B1}"/>
                    </a:ext>
                  </a:extLst>
                </p14:cNvPr>
                <p14:cNvContentPartPr/>
                <p14:nvPr/>
              </p14:nvContentPartPr>
              <p14:xfrm>
                <a:off x="3959191" y="1510628"/>
                <a:ext cx="145920" cy="10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39E752-24B8-486A-929E-399D00FE89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1351" y="1482788"/>
                  <a:ext cx="201600" cy="1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xmlns="" id="{0DE0DE77-1C8D-49C8-A65D-505A37AD8A89}"/>
                    </a:ext>
                  </a:extLst>
                </p14:cNvPr>
                <p14:cNvContentPartPr/>
                <p14:nvPr/>
              </p14:nvContentPartPr>
              <p14:xfrm>
                <a:off x="3667351" y="1739348"/>
                <a:ext cx="240" cy="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E0DE77-1C8D-49C8-A65D-505A37AD8A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39511" y="1711268"/>
                  <a:ext cx="5592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A85BF8DC-2437-4A83-8B85-EEBC9360A78E}"/>
                    </a:ext>
                  </a:extLst>
                </p14:cNvPr>
                <p14:cNvContentPartPr/>
                <p14:nvPr/>
              </p14:nvContentPartPr>
              <p14:xfrm>
                <a:off x="3649591" y="1739348"/>
                <a:ext cx="8160" cy="1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5BF8DC-2437-4A83-8B85-EEBC9360A7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21751" y="1711268"/>
                  <a:ext cx="63840" cy="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xmlns="" id="{D67FBC88-06BD-4929-BA0D-8B1A9415BB96}"/>
                    </a:ext>
                  </a:extLst>
                </p14:cNvPr>
                <p14:cNvContentPartPr/>
                <p14:nvPr/>
              </p14:nvContentPartPr>
              <p14:xfrm>
                <a:off x="3379111" y="2206388"/>
                <a:ext cx="4080" cy="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7FBC88-06BD-4929-BA0D-8B1A9415BB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51271" y="2178548"/>
                  <a:ext cx="6000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xmlns="" id="{E3A599D0-2CA8-40F0-B20F-8A98CD6FC316}"/>
                    </a:ext>
                  </a:extLst>
                </p14:cNvPr>
                <p14:cNvContentPartPr/>
                <p14:nvPr/>
              </p14:nvContentPartPr>
              <p14:xfrm>
                <a:off x="3578071" y="1609988"/>
                <a:ext cx="240" cy="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A599D0-2CA8-40F0-B20F-8A98CD6FC3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9991" y="1582148"/>
                  <a:ext cx="5592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xmlns="" id="{9CDAD07C-36BA-4DF3-BA91-8FC07469E951}"/>
                    </a:ext>
                  </a:extLst>
                </p14:cNvPr>
                <p14:cNvContentPartPr/>
                <p14:nvPr/>
              </p14:nvContentPartPr>
              <p14:xfrm>
                <a:off x="3587911" y="1679588"/>
                <a:ext cx="240" cy="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DAD07C-36BA-4DF3-BA91-8FC07469E9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60071" y="1651748"/>
                  <a:ext cx="5592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5E664153-A7BA-4EA8-9234-DAE338B7AAFD}"/>
                    </a:ext>
                  </a:extLst>
                </p14:cNvPr>
                <p14:cNvContentPartPr/>
                <p14:nvPr/>
              </p14:nvContentPartPr>
              <p14:xfrm>
                <a:off x="6818071" y="2872388"/>
                <a:ext cx="240" cy="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664153-A7BA-4EA8-9234-DAE338B7AA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90231" y="2844308"/>
                  <a:ext cx="55920" cy="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7317549C-AE83-42B1-85BA-CA92E95B2CDF}"/>
                    </a:ext>
                  </a:extLst>
                </p14:cNvPr>
                <p14:cNvContentPartPr/>
                <p14:nvPr/>
              </p14:nvContentPartPr>
              <p14:xfrm>
                <a:off x="6019111" y="5247668"/>
                <a:ext cx="4080" cy="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17549C-AE83-42B1-85BA-CA92E95B2C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91271" y="5219828"/>
                  <a:ext cx="60000" cy="60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6F5BE96-FE45-4F6A-939B-0807B2A40F41}"/>
              </a:ext>
            </a:extLst>
          </p:cNvPr>
          <p:cNvCxnSpPr>
            <a:cxnSpLocks/>
          </p:cNvCxnSpPr>
          <p:nvPr/>
        </p:nvCxnSpPr>
        <p:spPr>
          <a:xfrm flipV="1">
            <a:off x="5277679" y="1503175"/>
            <a:ext cx="0" cy="327991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39CB642-ED33-48F8-83E3-1692F2F74041}"/>
              </a:ext>
            </a:extLst>
          </p:cNvPr>
          <p:cNvSpPr txBox="1"/>
          <p:nvPr/>
        </p:nvSpPr>
        <p:spPr>
          <a:xfrm>
            <a:off x="3917342" y="6389442"/>
            <a:ext cx="414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Wand et al</a:t>
            </a:r>
            <a:r>
              <a:rPr lang="el-GR" sz="1400" b="1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Arch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</a:rPr>
              <a:t>Pathol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Lab Med 2002</a:t>
            </a:r>
            <a:endParaRPr lang="el-G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F0985E-7A40-49BD-A253-339CF3318245}"/>
              </a:ext>
            </a:extLst>
          </p:cNvPr>
          <p:cNvSpPr txBox="1"/>
          <p:nvPr/>
        </p:nvSpPr>
        <p:spPr>
          <a:xfrm>
            <a:off x="1487675" y="5621943"/>
            <a:ext cx="669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[</a:t>
            </a:r>
            <a:r>
              <a:rPr lang="en-US" b="1" dirty="0"/>
              <a:t>Ca</a:t>
            </a:r>
            <a:r>
              <a:rPr lang="en-US" b="1" baseline="30000" dirty="0"/>
              <a:t>2+</a:t>
            </a:r>
            <a:r>
              <a:rPr lang="el-GR" b="1" dirty="0"/>
              <a:t>]</a:t>
            </a:r>
            <a:r>
              <a:rPr lang="en-US" b="1" dirty="0"/>
              <a:t> </a:t>
            </a:r>
            <a:r>
              <a:rPr lang="el-GR" b="1" dirty="0"/>
              <a:t>+ </a:t>
            </a:r>
            <a:r>
              <a:rPr lang="el-GR" b="1" dirty="0" err="1"/>
              <a:t>Αλβουμίνη</a:t>
            </a:r>
            <a:r>
              <a:rPr lang="el-GR" b="1" dirty="0"/>
              <a:t>  ↔  </a:t>
            </a:r>
            <a:r>
              <a:rPr lang="el-GR" b="1" dirty="0" err="1"/>
              <a:t>Αλβουμίνη</a:t>
            </a:r>
            <a:r>
              <a:rPr lang="el-GR" b="1" dirty="0"/>
              <a:t> [</a:t>
            </a:r>
            <a:r>
              <a:rPr lang="en-US" b="1" dirty="0"/>
              <a:t>Ca</a:t>
            </a:r>
            <a:r>
              <a:rPr lang="en-US" b="1" baseline="30000" dirty="0"/>
              <a:t>2+</a:t>
            </a:r>
            <a:r>
              <a:rPr lang="el-GR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802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7DCBF57-F8C1-4D22-A186-1E8D52D294D6}"/>
              </a:ext>
            </a:extLst>
          </p:cNvPr>
          <p:cNvGrpSpPr/>
          <p:nvPr/>
        </p:nvGrpSpPr>
        <p:grpSpPr>
          <a:xfrm>
            <a:off x="1835150" y="1278147"/>
            <a:ext cx="5426075" cy="3424238"/>
            <a:chOff x="1835150" y="1844675"/>
            <a:chExt cx="5426075" cy="342423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0DED3A07-3A48-4211-8C0C-CB8E067F5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1844675"/>
              <a:ext cx="5426075" cy="3424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xmlns="" id="{B6C6E8F8-9B40-4EEF-B733-EA429EB08B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53619">
              <a:off x="2868613" y="3328988"/>
              <a:ext cx="720725" cy="215900"/>
            </a:xfrm>
            <a:prstGeom prst="curvedDown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xmlns="" id="{82EC8031-666A-42BA-89FD-A24247C804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92402">
              <a:off x="4343400" y="2501901"/>
              <a:ext cx="720725" cy="215900"/>
            </a:xfrm>
            <a:prstGeom prst="curvedDown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xmlns="" id="{006B04E5-31C9-4AF3-BE30-9901C61A59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99262">
              <a:off x="5256036" y="3816906"/>
              <a:ext cx="720725" cy="215900"/>
            </a:xfrm>
            <a:prstGeom prst="curvedDown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xmlns="" id="{BB5BEF0A-6A8D-4BB1-8C02-F6AE4731FF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0884">
              <a:off x="3119437" y="2428876"/>
              <a:ext cx="720725" cy="215900"/>
            </a:xfrm>
            <a:prstGeom prst="curvedDownArrow">
              <a:avLst>
                <a:gd name="adj1" fmla="val 66765"/>
                <a:gd name="adj2" fmla="val 13352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xmlns="" id="{3751FCC9-0548-4EA0-8A30-A74423175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788" y="3005138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b="1" u="none">
                  <a:latin typeface="Arial" panose="020B0604020202020204" pitchFamily="34" charset="0"/>
                </a:rPr>
                <a:t>Na</a:t>
              </a:r>
              <a:r>
                <a:rPr lang="en-US" altLang="el-GR" sz="2000" b="1" u="none" baseline="30000">
                  <a:latin typeface="Arial" panose="020B0604020202020204" pitchFamily="34" charset="0"/>
                </a:rPr>
                <a:t>+</a:t>
              </a:r>
              <a:endParaRPr lang="el-GR" altLang="el-GR" sz="2000" b="1" u="none" baseline="30000">
                <a:latin typeface="Arial" panose="020B0604020202020204" pitchFamily="34" charset="0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xmlns="" id="{436CF6B3-FA39-499E-8DAA-72D245723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850" y="2640013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b="1" u="none">
                  <a:latin typeface="Arial" panose="020B0604020202020204" pitchFamily="34" charset="0"/>
                </a:rPr>
                <a:t>K</a:t>
              </a:r>
              <a:r>
                <a:rPr lang="en-US" altLang="el-GR" sz="2000" b="1" u="none" baseline="30000">
                  <a:latin typeface="Arial" panose="020B0604020202020204" pitchFamily="34" charset="0"/>
                </a:rPr>
                <a:t>+</a:t>
              </a:r>
              <a:endParaRPr lang="el-GR" altLang="el-GR" sz="2000" b="1" u="none" baseline="30000">
                <a:latin typeface="Arial" panose="020B0604020202020204" pitchFamily="34" charset="0"/>
              </a:endParaRP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xmlns="" id="{658AEAF7-412D-4DB7-9F82-D6130B9C0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400" y="1997075"/>
              <a:ext cx="719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b="1" u="none">
                  <a:latin typeface="Arial" panose="020B0604020202020204" pitchFamily="34" charset="0"/>
                </a:rPr>
                <a:t>Ca</a:t>
              </a:r>
              <a:r>
                <a:rPr lang="en-US" altLang="el-GR" sz="2000" b="1" u="none" baseline="30000">
                  <a:latin typeface="Arial" panose="020B0604020202020204" pitchFamily="34" charset="0"/>
                </a:rPr>
                <a:t>2+</a:t>
              </a:r>
              <a:endParaRPr lang="el-GR" altLang="el-GR" sz="2000" b="1" u="none" baseline="30000">
                <a:latin typeface="Arial" panose="020B0604020202020204" pitchFamily="34" charset="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xmlns="" id="{FBA401AF-1449-41CC-9D43-B6CCD0D73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2075" y="415607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b="1" u="none">
                  <a:latin typeface="Arial" panose="020B0604020202020204" pitchFamily="34" charset="0"/>
                </a:rPr>
                <a:t>K</a:t>
              </a:r>
              <a:r>
                <a:rPr lang="en-US" altLang="el-GR" sz="2000" b="1" u="none" baseline="30000">
                  <a:latin typeface="Arial" panose="020B0604020202020204" pitchFamily="34" charset="0"/>
                </a:rPr>
                <a:t>+</a:t>
              </a:r>
              <a:endParaRPr lang="el-GR" altLang="el-GR" sz="2000" b="1" u="none" baseline="30000"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324B4768-FA1D-4579-81D9-AAAD966A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4618318"/>
            <a:ext cx="9034463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b="1" u="none" dirty="0">
                <a:latin typeface="Arial" panose="020B0604020202020204" pitchFamily="34" charset="0"/>
              </a:rPr>
              <a:t>Φάση 0:</a:t>
            </a:r>
            <a:r>
              <a:rPr lang="el-GR" altLang="el-GR" sz="1600" u="none" dirty="0">
                <a:latin typeface="Arial" panose="020B0604020202020204" pitchFamily="34" charset="0"/>
              </a:rPr>
              <a:t>  </a:t>
            </a:r>
            <a:r>
              <a:rPr lang="el-GR" altLang="el-GR" sz="1800" u="none" dirty="0">
                <a:latin typeface="Arial" panose="020B0604020202020204" pitchFamily="34" charset="0"/>
              </a:rPr>
              <a:t>Διάνοιξη των ταχέων διαύλων </a:t>
            </a:r>
            <a:r>
              <a:rPr lang="el-GR" altLang="el-GR" sz="1800" u="none" dirty="0" err="1">
                <a:latin typeface="Arial" panose="020B0604020202020204" pitchFamily="34" charset="0"/>
              </a:rPr>
              <a:t>Na</a:t>
            </a:r>
            <a:r>
              <a:rPr lang="el-GR" altLang="el-GR" sz="1800" u="none" baseline="30000" dirty="0">
                <a:latin typeface="Arial" panose="020B0604020202020204" pitchFamily="34" charset="0"/>
              </a:rPr>
              <a:t>+</a:t>
            </a:r>
            <a:r>
              <a:rPr lang="el-GR" altLang="el-GR" sz="1800" u="none" dirty="0">
                <a:latin typeface="Arial" panose="020B0604020202020204" pitchFamily="34" charset="0"/>
              </a:rPr>
              <a:t> </a:t>
            </a:r>
            <a:r>
              <a:rPr lang="en-US" altLang="el-GR" sz="1800" u="none" dirty="0">
                <a:latin typeface="Arial" panose="020B0604020202020204" pitchFamily="34" charset="0"/>
              </a:rPr>
              <a:t>- </a:t>
            </a:r>
            <a:r>
              <a:rPr lang="el-GR" altLang="el-GR" sz="1800" u="none" dirty="0">
                <a:latin typeface="Arial" panose="020B0604020202020204" pitchFamily="34" charset="0"/>
              </a:rPr>
              <a:t>ταχεία </a:t>
            </a:r>
            <a:r>
              <a:rPr lang="el-GR" altLang="el-GR" sz="1800" u="none" dirty="0" err="1">
                <a:latin typeface="Arial" panose="020B0604020202020204" pitchFamily="34" charset="0"/>
              </a:rPr>
              <a:t>εκπόλωση</a:t>
            </a:r>
            <a:endParaRPr lang="en-US" altLang="el-GR" sz="1600" u="non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b="1" u="none" dirty="0">
                <a:latin typeface="Arial" panose="020B0604020202020204" pitchFamily="34" charset="0"/>
              </a:rPr>
              <a:t>Φάση 1:</a:t>
            </a:r>
            <a:r>
              <a:rPr lang="el-GR" altLang="el-GR" sz="1600" u="none" dirty="0">
                <a:latin typeface="Arial" panose="020B0604020202020204" pitchFamily="34" charset="0"/>
              </a:rPr>
              <a:t>  </a:t>
            </a:r>
            <a:r>
              <a:rPr lang="el-GR" altLang="el-GR" sz="1800" u="none" dirty="0">
                <a:latin typeface="Arial" panose="020B0604020202020204" pitchFamily="34" charset="0"/>
              </a:rPr>
              <a:t>Σύγκλειση διαύλων </a:t>
            </a:r>
            <a:r>
              <a:rPr lang="el-GR" altLang="el-GR" sz="1800" u="none" dirty="0" err="1">
                <a:latin typeface="Arial" panose="020B0604020202020204" pitchFamily="34" charset="0"/>
              </a:rPr>
              <a:t>Na</a:t>
            </a:r>
            <a:r>
              <a:rPr lang="el-GR" altLang="el-GR" sz="1800" u="none" baseline="30000" dirty="0">
                <a:latin typeface="Arial" panose="020B0604020202020204" pitchFamily="34" charset="0"/>
              </a:rPr>
              <a:t>+</a:t>
            </a:r>
            <a:r>
              <a:rPr lang="el-GR" altLang="el-GR" sz="1800" u="none" dirty="0">
                <a:latin typeface="Arial" panose="020B0604020202020204" pitchFamily="34" charset="0"/>
              </a:rPr>
              <a:t> και διάνοιξη διαύλων Κ</a:t>
            </a:r>
            <a:r>
              <a:rPr lang="el-GR" altLang="el-GR" sz="1800" u="none" baseline="30000" dirty="0">
                <a:latin typeface="Arial" panose="020B0604020202020204" pitchFamily="34" charset="0"/>
              </a:rPr>
              <a:t>+</a:t>
            </a:r>
            <a:r>
              <a:rPr lang="el-GR" altLang="el-GR" sz="1800" u="none" dirty="0">
                <a:latin typeface="Arial" panose="020B0604020202020204" pitchFamily="34" charset="0"/>
              </a:rPr>
              <a:t> - ταχεία </a:t>
            </a:r>
            <a:r>
              <a:rPr lang="el-GR" altLang="el-GR" sz="1800" u="none" dirty="0" err="1">
                <a:latin typeface="Arial" panose="020B0604020202020204" pitchFamily="34" charset="0"/>
              </a:rPr>
              <a:t>επαναπόλωση</a:t>
            </a:r>
            <a:endParaRPr lang="el-GR" altLang="el-GR" sz="1800" u="non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b="1" u="none" dirty="0">
                <a:latin typeface="Arial" panose="020B0604020202020204" pitchFamily="34" charset="0"/>
              </a:rPr>
              <a:t>Φάση 2:</a:t>
            </a:r>
            <a:r>
              <a:rPr lang="el-GR" altLang="el-GR" sz="1600" u="none" dirty="0">
                <a:latin typeface="Arial" panose="020B0604020202020204" pitchFamily="34" charset="0"/>
              </a:rPr>
              <a:t>  Δ</a:t>
            </a:r>
            <a:r>
              <a:rPr lang="el-GR" altLang="el-GR" sz="1800" u="none" dirty="0">
                <a:latin typeface="Arial" panose="020B0604020202020204" pitchFamily="34" charset="0"/>
              </a:rPr>
              <a:t>ιάνοιξη των βραδέων διαύλων Ca</a:t>
            </a:r>
            <a:r>
              <a:rPr lang="el-GR" altLang="el-GR" sz="1800" u="none" baseline="30000" dirty="0">
                <a:latin typeface="Arial" panose="020B0604020202020204" pitchFamily="34" charset="0"/>
              </a:rPr>
              <a:t>2+</a:t>
            </a:r>
            <a:r>
              <a:rPr lang="el-GR" altLang="el-GR" sz="1800" u="none" dirty="0">
                <a:latin typeface="Arial" panose="020B0604020202020204" pitchFamily="34" charset="0"/>
              </a:rPr>
              <a:t> - Πλατό στο δυναμικό ενεργείας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b="1" u="none" dirty="0">
                <a:latin typeface="Arial" panose="020B0604020202020204" pitchFamily="34" charset="0"/>
              </a:rPr>
              <a:t>Φάση 3:</a:t>
            </a:r>
            <a:r>
              <a:rPr lang="el-GR" altLang="el-GR" sz="1600" u="none" dirty="0">
                <a:latin typeface="Arial" panose="020B0604020202020204" pitchFamily="34" charset="0"/>
              </a:rPr>
              <a:t>  </a:t>
            </a:r>
            <a:r>
              <a:rPr lang="el-GR" altLang="el-GR" sz="1800" u="none" dirty="0">
                <a:latin typeface="Arial" panose="020B0604020202020204" pitchFamily="34" charset="0"/>
              </a:rPr>
              <a:t>Σύγκλειση διαύλων Ca</a:t>
            </a:r>
            <a:r>
              <a:rPr lang="el-GR" altLang="el-GR" sz="1800" u="none" baseline="30000" dirty="0">
                <a:latin typeface="Arial" panose="020B0604020202020204" pitchFamily="34" charset="0"/>
              </a:rPr>
              <a:t>2+</a:t>
            </a:r>
            <a:r>
              <a:rPr lang="el-GR" altLang="el-GR" sz="1800" u="none" dirty="0">
                <a:latin typeface="Arial" panose="020B0604020202020204" pitchFamily="34" charset="0"/>
              </a:rPr>
              <a:t> - τελική φάση ταχείας </a:t>
            </a:r>
            <a:r>
              <a:rPr lang="el-GR" altLang="el-GR" sz="1800" u="none" dirty="0" err="1">
                <a:latin typeface="Arial" panose="020B0604020202020204" pitchFamily="34" charset="0"/>
              </a:rPr>
              <a:t>επαναπόλωσης</a:t>
            </a:r>
            <a:endParaRPr lang="el-GR" altLang="el-GR" sz="1800" u="non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b="1" u="none" dirty="0">
                <a:latin typeface="Arial" panose="020B0604020202020204" pitchFamily="34" charset="0"/>
              </a:rPr>
              <a:t>Φάση 4:</a:t>
            </a:r>
            <a:r>
              <a:rPr lang="el-GR" altLang="el-GR" sz="1600" u="none" dirty="0">
                <a:latin typeface="Arial" panose="020B0604020202020204" pitchFamily="34" charset="0"/>
              </a:rPr>
              <a:t>  </a:t>
            </a:r>
            <a:r>
              <a:rPr lang="el-GR" altLang="el-GR" sz="1800" u="none" dirty="0">
                <a:latin typeface="Arial" panose="020B0604020202020204" pitchFamily="34" charset="0"/>
              </a:rPr>
              <a:t>Φάση ηρεμίας</a:t>
            </a:r>
          </a:p>
        </p:txBody>
      </p:sp>
      <p:sp>
        <p:nvSpPr>
          <p:cNvPr id="22" name="Ορθογώνιο 3">
            <a:extLst>
              <a:ext uri="{FF2B5EF4-FFF2-40B4-BE49-F238E27FC236}">
                <a16:creationId xmlns:a16="http://schemas.microsoft.com/office/drawing/2014/main" xmlns="" id="{35449DD4-4522-4A62-84F7-1A26715D1CFF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 dirty="0" err="1"/>
              <a:t>Μυοκαρδιακή</a:t>
            </a:r>
            <a:r>
              <a:rPr lang="el-GR" altLang="el-GR" sz="2800" b="1" dirty="0"/>
              <a:t> ίνα – Δυναμικό Ενεργείας</a:t>
            </a:r>
          </a:p>
        </p:txBody>
      </p:sp>
    </p:spTree>
    <p:extLst>
      <p:ext uri="{BB962C8B-B14F-4D97-AF65-F5344CB8AC3E}">
        <p14:creationId xmlns:p14="http://schemas.microsoft.com/office/powerpoint/2010/main" val="4620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41320DBC-BDA0-45C0-886E-3DBB10738CDA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Επιπτώσεις ΜΑ &amp; </a:t>
            </a:r>
            <a:r>
              <a:rPr lang="el-GR" altLang="el-GR" sz="2800" b="1" dirty="0" err="1">
                <a:latin typeface="+mj-lt"/>
                <a:cs typeface="Arial" charset="0"/>
              </a:rPr>
              <a:t>υποκαλιαιμίας</a:t>
            </a:r>
            <a:r>
              <a:rPr lang="el-GR" altLang="el-GR" sz="2800" b="1" dirty="0">
                <a:latin typeface="+mj-lt"/>
                <a:cs typeface="Arial" charset="0"/>
              </a:rPr>
              <a:t> στην καρδιά</a:t>
            </a:r>
            <a:endParaRPr lang="el-GR" sz="2800" b="1" dirty="0">
              <a:latin typeface="+mj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544715-B160-460A-8E90-4502809FC760}"/>
              </a:ext>
            </a:extLst>
          </p:cNvPr>
          <p:cNvSpPr txBox="1"/>
          <p:nvPr/>
        </p:nvSpPr>
        <p:spPr>
          <a:xfrm>
            <a:off x="1272217" y="1600197"/>
            <a:ext cx="6390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Έκτακτες κολπικές συστολές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Έκτακτες κοιλιακές συστολές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err="1"/>
              <a:t>Φλεβοκομβική</a:t>
            </a:r>
            <a:r>
              <a:rPr lang="el-GR" sz="2400" dirty="0"/>
              <a:t> βραδυκαρδία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err="1"/>
              <a:t>Παροξυσμική</a:t>
            </a:r>
            <a:r>
              <a:rPr lang="el-GR" sz="2400" dirty="0"/>
              <a:t> κολπική ταχυκαρδία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Κομβική ταχυκαρδία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Κολποκοιλιακό αποκλεισμό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Κοιλιακή ταχυκαρδία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Κοιλιακή μαρμαρυγή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C45F0-B748-478A-8670-F44CBC24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05" y="1411350"/>
            <a:ext cx="2763077" cy="27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3ABEBB5-79AF-4287-81AA-691987861A24}"/>
              </a:ext>
            </a:extLst>
          </p:cNvPr>
          <p:cNvGrpSpPr/>
          <p:nvPr/>
        </p:nvGrpSpPr>
        <p:grpSpPr>
          <a:xfrm>
            <a:off x="2811632" y="1876829"/>
            <a:ext cx="3837652" cy="2516267"/>
            <a:chOff x="2811632" y="1876829"/>
            <a:chExt cx="3837652" cy="2516267"/>
          </a:xfrm>
        </p:grpSpPr>
        <p:pic>
          <p:nvPicPr>
            <p:cNvPr id="5" name="Picture 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A24DA659-127D-4373-8266-02C49485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632" y="1876829"/>
              <a:ext cx="3325692" cy="241687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4D16DDF-1DDF-44C4-A837-682BCDE488AD}"/>
                </a:ext>
              </a:extLst>
            </p:cNvPr>
            <p:cNvSpPr/>
            <p:nvPr/>
          </p:nvSpPr>
          <p:spPr>
            <a:xfrm>
              <a:off x="4770789" y="1967952"/>
              <a:ext cx="1878495" cy="327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err="1">
                  <a:solidFill>
                    <a:schemeClr val="tx1"/>
                  </a:solidFill>
                </a:rPr>
                <a:t>Υποκαλιαιμία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FD3BD46-C579-4447-BAA7-1C6CBF23C8F9}"/>
                </a:ext>
              </a:extLst>
            </p:cNvPr>
            <p:cNvSpPr txBox="1"/>
            <p:nvPr/>
          </p:nvSpPr>
          <p:spPr>
            <a:xfrm>
              <a:off x="3717233" y="3737118"/>
              <a:ext cx="89452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↑</a:t>
              </a:r>
              <a:r>
                <a:rPr lang="en-US" b="1" dirty="0"/>
                <a:t>ERP</a:t>
              </a:r>
              <a:endParaRPr lang="el-GR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743ED51-A1F3-4676-A7EF-AD05B8210D18}"/>
                </a:ext>
              </a:extLst>
            </p:cNvPr>
            <p:cNvSpPr/>
            <p:nvPr/>
          </p:nvSpPr>
          <p:spPr>
            <a:xfrm>
              <a:off x="4353339" y="4076633"/>
              <a:ext cx="983974" cy="316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B42271-27A6-4E87-8257-791F1BB6A3DF}"/>
              </a:ext>
            </a:extLst>
          </p:cNvPr>
          <p:cNvSpPr txBox="1"/>
          <p:nvPr/>
        </p:nvSpPr>
        <p:spPr>
          <a:xfrm>
            <a:off x="1381540" y="4611753"/>
            <a:ext cx="6987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Αύξηση του αυτοματισμού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Καθυστέρηση της </a:t>
            </a:r>
            <a:r>
              <a:rPr lang="el-GR" sz="2000" b="1" dirty="0" err="1"/>
              <a:t>επαναπόλωσης</a:t>
            </a:r>
            <a:endParaRPr lang="el-G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Παράταση της απόλυτης</a:t>
            </a:r>
            <a:r>
              <a:rPr lang="en-US" sz="2000" b="1" dirty="0"/>
              <a:t> </a:t>
            </a:r>
            <a:r>
              <a:rPr lang="el-GR" sz="2000" b="1" dirty="0"/>
              <a:t>ανερέθιστης περιόδου (</a:t>
            </a:r>
            <a:r>
              <a:rPr lang="en-US" sz="2000" b="1" dirty="0"/>
              <a:t>ERP)</a:t>
            </a:r>
            <a:endParaRPr lang="el-G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Παρεμπόδιση της </a:t>
            </a:r>
            <a:r>
              <a:rPr lang="el-GR" sz="2000" b="1" dirty="0" err="1"/>
              <a:t>ορθόδρομης</a:t>
            </a:r>
            <a:r>
              <a:rPr lang="el-GR" sz="2000" b="1" dirty="0"/>
              <a:t> μετάδοσης του ερεθίσματος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1266CC4-2470-4CD4-8BC4-C5B45D7C3C8F}"/>
              </a:ext>
            </a:extLst>
          </p:cNvPr>
          <p:cNvCxnSpPr/>
          <p:nvPr/>
        </p:nvCxnSpPr>
        <p:spPr>
          <a:xfrm>
            <a:off x="3190458" y="3697357"/>
            <a:ext cx="142129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9A10814-6163-412D-B144-B011EE425FAF}"/>
              </a:ext>
            </a:extLst>
          </p:cNvPr>
          <p:cNvCxnSpPr/>
          <p:nvPr/>
        </p:nvCxnSpPr>
        <p:spPr>
          <a:xfrm>
            <a:off x="4591876" y="3697357"/>
            <a:ext cx="72555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3">
            <a:extLst>
              <a:ext uri="{FF2B5EF4-FFF2-40B4-BE49-F238E27FC236}">
                <a16:creationId xmlns:a16="http://schemas.microsoft.com/office/drawing/2014/main" xmlns="" id="{5F7A4406-CC6C-49D6-AC45-9AEE7C4406B2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Υποκαλιαιμία &amp; Μυοκαρδιακή ίνα</a:t>
            </a:r>
            <a:endParaRPr lang="el-GR" sz="28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B8AE9B-8141-493C-85CF-2D36AADAD7A4}"/>
              </a:ext>
            </a:extLst>
          </p:cNvPr>
          <p:cNvGrpSpPr/>
          <p:nvPr/>
        </p:nvGrpSpPr>
        <p:grpSpPr>
          <a:xfrm>
            <a:off x="869882" y="1105675"/>
            <a:ext cx="7210632" cy="3595534"/>
            <a:chOff x="2783590" y="1085794"/>
            <a:chExt cx="7324725" cy="39471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705883A-381F-4D9B-A2B2-8332A72968A1}"/>
                </a:ext>
              </a:extLst>
            </p:cNvPr>
            <p:cNvPicPr/>
            <p:nvPr/>
          </p:nvPicPr>
          <p:blipFill rotWithShape="1">
            <a:blip r:embed="rId2"/>
            <a:srcRect l="26487" t="21190" r="29208" b="34931"/>
            <a:stretch/>
          </p:blipFill>
          <p:spPr bwMode="auto">
            <a:xfrm>
              <a:off x="2783590" y="1085794"/>
              <a:ext cx="7324725" cy="39471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C59E4272-B4F4-4332-99EE-8B6610075EAA}"/>
                </a:ext>
              </a:extLst>
            </p:cNvPr>
            <p:cNvCxnSpPr/>
            <p:nvPr/>
          </p:nvCxnSpPr>
          <p:spPr>
            <a:xfrm flipH="1">
              <a:off x="4191887" y="1762757"/>
              <a:ext cx="304800" cy="325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7E1EE43C-6AC2-4253-A2F6-5FD8FD7FC7F9}"/>
                </a:ext>
              </a:extLst>
            </p:cNvPr>
            <p:cNvCxnSpPr/>
            <p:nvPr/>
          </p:nvCxnSpPr>
          <p:spPr>
            <a:xfrm flipH="1">
              <a:off x="5874909" y="1716377"/>
              <a:ext cx="304800" cy="325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23CA6E60-D2AF-4D8E-AC79-E96C7ED3FFA9}"/>
                </a:ext>
              </a:extLst>
            </p:cNvPr>
            <p:cNvCxnSpPr/>
            <p:nvPr/>
          </p:nvCxnSpPr>
          <p:spPr>
            <a:xfrm flipH="1">
              <a:off x="7339276" y="1719692"/>
              <a:ext cx="304800" cy="325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295EF1FD-3509-451D-B207-E487D2F359D2}"/>
                </a:ext>
              </a:extLst>
            </p:cNvPr>
            <p:cNvCxnSpPr/>
            <p:nvPr/>
          </p:nvCxnSpPr>
          <p:spPr>
            <a:xfrm flipH="1">
              <a:off x="8555160" y="1732945"/>
              <a:ext cx="304800" cy="325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Ορθογώνιο 3">
            <a:extLst>
              <a:ext uri="{FF2B5EF4-FFF2-40B4-BE49-F238E27FC236}">
                <a16:creationId xmlns:a16="http://schemas.microsoft.com/office/drawing/2014/main" xmlns="" id="{754360DF-0407-4033-BDA0-3AF662172A67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Υποκαλιαιμία &amp; ΗΚΓ</a:t>
            </a:r>
            <a:endParaRPr lang="el-GR" sz="2800" b="1" dirty="0">
              <a:latin typeface="+mj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1DFCDC-7DF0-4AC6-847D-DA4866D5BDF5}"/>
              </a:ext>
            </a:extLst>
          </p:cNvPr>
          <p:cNvSpPr/>
          <p:nvPr/>
        </p:nvSpPr>
        <p:spPr>
          <a:xfrm>
            <a:off x="889759" y="4639700"/>
            <a:ext cx="73247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Ελάττωση του ύψους και διεύρυνση του επάρματος Τ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Αύξηση του ύψους του κύματος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U</a:t>
            </a: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1600" i="1" dirty="0">
                <a:latin typeface="Arial" panose="020B0604020202020204" pitchFamily="34" charset="0"/>
                <a:ea typeface="Calibri" panose="020F0502020204030204" pitchFamily="34" charset="0"/>
              </a:rPr>
              <a:t>(κυρίως στις αριστερές </a:t>
            </a:r>
            <a:r>
              <a:rPr lang="el-GR" sz="1600" i="1" dirty="0" err="1">
                <a:latin typeface="Arial" panose="020B0604020202020204" pitchFamily="34" charset="0"/>
                <a:ea typeface="Calibri" panose="020F0502020204030204" pitchFamily="34" charset="0"/>
              </a:rPr>
              <a:t>προκάρδιες</a:t>
            </a:r>
            <a:r>
              <a:rPr lang="el-GR" sz="1600" i="1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l-GR" i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 err="1">
                <a:latin typeface="Arial" panose="020B0604020202020204" pitchFamily="34" charset="0"/>
                <a:ea typeface="Calibri" panose="020F0502020204030204" pitchFamily="34" charset="0"/>
              </a:rPr>
              <a:t>Κατάσπαση</a:t>
            </a: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 του τμήματος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Αύξηση του ύψους του επάρματος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 και παράταση του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PR</a:t>
            </a: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Διεύρυνση του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QRS</a:t>
            </a:r>
            <a:r>
              <a:rPr lang="el-GR" i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85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97E1510D-7030-4DE2-B872-443F507D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047890"/>
            <a:ext cx="612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u="none" dirty="0">
                <a:solidFill>
                  <a:srgbClr val="FF0000"/>
                </a:solidFill>
                <a:latin typeface="+mn-lt"/>
              </a:rPr>
              <a:t>Καρδιακός μυς – Δυναμικό Ενεργείας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0DED3A07-3A48-4211-8C0C-CB8E067F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42607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B6C6E8F8-9B40-4EEF-B733-EA429EB08B9C}"/>
              </a:ext>
            </a:extLst>
          </p:cNvPr>
          <p:cNvSpPr>
            <a:spLocks noChangeArrowheads="1"/>
          </p:cNvSpPr>
          <p:nvPr/>
        </p:nvSpPr>
        <p:spPr bwMode="auto">
          <a:xfrm rot="1553619">
            <a:off x="2868613" y="3328988"/>
            <a:ext cx="720725" cy="215900"/>
          </a:xfrm>
          <a:prstGeom prst="curvedDown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xmlns="" id="{82EC8031-666A-42BA-89FD-A24247C80434}"/>
              </a:ext>
            </a:extLst>
          </p:cNvPr>
          <p:cNvSpPr>
            <a:spLocks noChangeArrowheads="1"/>
          </p:cNvSpPr>
          <p:nvPr/>
        </p:nvSpPr>
        <p:spPr bwMode="auto">
          <a:xfrm rot="3792402">
            <a:off x="4343400" y="2501901"/>
            <a:ext cx="720725" cy="215900"/>
          </a:xfrm>
          <a:prstGeom prst="curvedDown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xmlns="" id="{006B04E5-31C9-4AF3-BE30-9901C61A59B4}"/>
              </a:ext>
            </a:extLst>
          </p:cNvPr>
          <p:cNvSpPr>
            <a:spLocks noChangeArrowheads="1"/>
          </p:cNvSpPr>
          <p:nvPr/>
        </p:nvSpPr>
        <p:spPr bwMode="auto">
          <a:xfrm rot="20299262">
            <a:off x="5245100" y="3833813"/>
            <a:ext cx="720725" cy="215900"/>
          </a:xfrm>
          <a:prstGeom prst="curvedDown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xmlns="" id="{BB5BEF0A-6A8D-4BB1-8C02-F6AE4731FFC5}"/>
              </a:ext>
            </a:extLst>
          </p:cNvPr>
          <p:cNvSpPr>
            <a:spLocks noChangeArrowheads="1"/>
          </p:cNvSpPr>
          <p:nvPr/>
        </p:nvSpPr>
        <p:spPr bwMode="auto">
          <a:xfrm rot="17550884">
            <a:off x="3119437" y="2428876"/>
            <a:ext cx="720725" cy="215900"/>
          </a:xfrm>
          <a:prstGeom prst="curvedDown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3751FCC9-0548-4EA0-8A30-A74423175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30051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000" b="1" u="none">
                <a:latin typeface="Arial" panose="020B0604020202020204" pitchFamily="34" charset="0"/>
              </a:rPr>
              <a:t>Na</a:t>
            </a:r>
            <a:r>
              <a:rPr lang="en-US" altLang="el-GR" sz="2000" b="1" u="none" baseline="30000">
                <a:latin typeface="Arial" panose="020B0604020202020204" pitchFamily="34" charset="0"/>
              </a:rPr>
              <a:t>+</a:t>
            </a:r>
            <a:endParaRPr lang="el-GR" altLang="el-GR" sz="2000" b="1" u="none" baseline="30000">
              <a:latin typeface="Arial" panose="020B0604020202020204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436CF6B3-FA39-499E-8DAA-72D24572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64001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000" b="1" u="none">
                <a:latin typeface="Arial" panose="020B0604020202020204" pitchFamily="34" charset="0"/>
              </a:rPr>
              <a:t>K</a:t>
            </a:r>
            <a:r>
              <a:rPr lang="en-US" altLang="el-GR" sz="2000" b="1" u="none" baseline="30000">
                <a:latin typeface="Arial" panose="020B0604020202020204" pitchFamily="34" charset="0"/>
              </a:rPr>
              <a:t>+</a:t>
            </a:r>
            <a:endParaRPr lang="el-GR" altLang="el-GR" sz="2000" b="1" u="none" baseline="30000">
              <a:latin typeface="Arial" panose="020B0604020202020204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658AEAF7-412D-4DB7-9F82-D6130B9C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1997075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000" b="1" u="none">
                <a:latin typeface="Arial" panose="020B0604020202020204" pitchFamily="34" charset="0"/>
              </a:rPr>
              <a:t>Ca</a:t>
            </a:r>
            <a:r>
              <a:rPr lang="en-US" altLang="el-GR" sz="2000" b="1" u="none" baseline="30000">
                <a:latin typeface="Arial" panose="020B0604020202020204" pitchFamily="34" charset="0"/>
              </a:rPr>
              <a:t>2+</a:t>
            </a:r>
            <a:endParaRPr lang="el-GR" altLang="el-GR" sz="2000" b="1" u="none" baseline="30000">
              <a:latin typeface="Arial" panose="020B0604020202020204" pitchFamily="34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xmlns="" id="{FBA401AF-1449-41CC-9D43-B6CCD0D7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088" y="378833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000" b="1" u="none" dirty="0">
                <a:latin typeface="Arial" panose="020B0604020202020204" pitchFamily="34" charset="0"/>
              </a:rPr>
              <a:t>K</a:t>
            </a:r>
            <a:r>
              <a:rPr lang="en-US" altLang="el-GR" sz="2000" b="1" u="none" baseline="30000" dirty="0">
                <a:latin typeface="Arial" panose="020B0604020202020204" pitchFamily="34" charset="0"/>
              </a:rPr>
              <a:t>+</a:t>
            </a:r>
            <a:endParaRPr lang="el-GR" altLang="el-GR" sz="2000" b="1" u="none" baseline="30000" dirty="0">
              <a:latin typeface="Arial" panose="020B0604020202020204" pitchFamily="34" charset="0"/>
            </a:endParaRPr>
          </a:p>
        </p:txBody>
      </p:sp>
      <p:sp>
        <p:nvSpPr>
          <p:cNvPr id="24" name="Ορθογώνιο 3">
            <a:extLst>
              <a:ext uri="{FF2B5EF4-FFF2-40B4-BE49-F238E27FC236}">
                <a16:creationId xmlns:a16="http://schemas.microsoft.com/office/drawing/2014/main" xmlns="" id="{320B9CFF-6065-4600-BE34-61CFD7F3B808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Υπασβεστιαιμία &amp; Μυοκαρδιακή ίνα</a:t>
            </a:r>
            <a:endParaRPr lang="el-GR" sz="2800" b="1" dirty="0">
              <a:latin typeface="+mj-lt"/>
              <a:cs typeface="Arial" charset="0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0DD147D5-9725-4AD3-878E-AA06C510058B}"/>
              </a:ext>
            </a:extLst>
          </p:cNvPr>
          <p:cNvCxnSpPr>
            <a:cxnSpLocks/>
          </p:cNvCxnSpPr>
          <p:nvPr/>
        </p:nvCxnSpPr>
        <p:spPr>
          <a:xfrm>
            <a:off x="4923025" y="2558840"/>
            <a:ext cx="2477346" cy="2412319"/>
          </a:xfrm>
          <a:prstGeom prst="curvedConnector3">
            <a:avLst>
              <a:gd name="adj1" fmla="val 60030"/>
            </a:avLst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E8EFBCD-DB0F-4DFE-8816-A6BB79EEEE54}"/>
              </a:ext>
            </a:extLst>
          </p:cNvPr>
          <p:cNvCxnSpPr/>
          <p:nvPr/>
        </p:nvCxnSpPr>
        <p:spPr>
          <a:xfrm flipV="1">
            <a:off x="6072809" y="2609851"/>
            <a:ext cx="516834" cy="301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878381B-66B9-45FA-A55D-823A11C8C254}"/>
              </a:ext>
            </a:extLst>
          </p:cNvPr>
          <p:cNvSpPr txBox="1"/>
          <p:nvPr/>
        </p:nvSpPr>
        <p:spPr>
          <a:xfrm>
            <a:off x="6182139" y="2242106"/>
            <a:ext cx="199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Υπασβεστιαιμία</a:t>
            </a:r>
            <a:endParaRPr lang="el-GR" b="1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FABA6A3-1E7F-4207-9C70-ADBCB4CE6799}"/>
              </a:ext>
            </a:extLst>
          </p:cNvPr>
          <p:cNvCxnSpPr>
            <a:cxnSpLocks/>
          </p:cNvCxnSpPr>
          <p:nvPr/>
        </p:nvCxnSpPr>
        <p:spPr>
          <a:xfrm>
            <a:off x="3160643" y="4502431"/>
            <a:ext cx="26139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12F8109-C02F-40BD-A922-026792A34E53}"/>
              </a:ext>
            </a:extLst>
          </p:cNvPr>
          <p:cNvCxnSpPr>
            <a:cxnSpLocks/>
          </p:cNvCxnSpPr>
          <p:nvPr/>
        </p:nvCxnSpPr>
        <p:spPr>
          <a:xfrm>
            <a:off x="5774634" y="4502431"/>
            <a:ext cx="91440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E61FB9E-E953-4E86-93D4-D4DFA84924A5}"/>
              </a:ext>
            </a:extLst>
          </p:cNvPr>
          <p:cNvSpPr txBox="1"/>
          <p:nvPr/>
        </p:nvSpPr>
        <p:spPr>
          <a:xfrm>
            <a:off x="4333462" y="4581944"/>
            <a:ext cx="89452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↑</a:t>
            </a:r>
            <a:r>
              <a:rPr lang="en-US" b="1" dirty="0"/>
              <a:t>ERP</a:t>
            </a:r>
            <a:endParaRPr lang="el-GR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DD2E64F-945A-421F-9942-C8BEAA2A0F20}"/>
              </a:ext>
            </a:extLst>
          </p:cNvPr>
          <p:cNvSpPr txBox="1"/>
          <p:nvPr/>
        </p:nvSpPr>
        <p:spPr>
          <a:xfrm>
            <a:off x="1608995" y="5148472"/>
            <a:ext cx="6282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Παράταση της φάσης 2 (παράταση του </a:t>
            </a:r>
            <a:r>
              <a:rPr lang="en-US" sz="2000" b="1" dirty="0"/>
              <a:t>ST)</a:t>
            </a:r>
            <a:endParaRPr lang="el-G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Παράταση της διάρκειας του δυναμικού ενεργείας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/>
              <a:t>Παράταση της απόλυτης</a:t>
            </a:r>
            <a:r>
              <a:rPr lang="en-US" sz="2000" b="1" dirty="0"/>
              <a:t> </a:t>
            </a:r>
            <a:r>
              <a:rPr lang="el-GR" sz="2000" b="1" dirty="0"/>
              <a:t>ανερέθιστης περιόδου (</a:t>
            </a:r>
            <a:r>
              <a:rPr lang="en-US" sz="2000" b="1" dirty="0"/>
              <a:t>ERP)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569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06D3CB-E5C8-4538-8D89-37ABC1FDDC4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15027" r="3649" b="16970"/>
          <a:stretch/>
        </p:blipFill>
        <p:spPr bwMode="auto">
          <a:xfrm>
            <a:off x="1560443" y="1202634"/>
            <a:ext cx="6102627" cy="4562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xmlns="" id="{B3B577E8-51F1-4FDA-9C37-7397F14CB890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Υπασβεστιαιμία &amp; ΗΚΓ</a:t>
            </a:r>
            <a:endParaRPr lang="el-GR" sz="2800" b="1" dirty="0">
              <a:latin typeface="+mj-lt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FCCE8F-617F-42F4-A575-457701549587}"/>
              </a:ext>
            </a:extLst>
          </p:cNvPr>
          <p:cNvSpPr txBox="1"/>
          <p:nvPr/>
        </p:nvSpPr>
        <p:spPr>
          <a:xfrm>
            <a:off x="1490870" y="5814390"/>
            <a:ext cx="6549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Παράταση </a:t>
            </a:r>
            <a:r>
              <a:rPr lang="en-US" dirty="0"/>
              <a:t>QT &gt; 0,45</a:t>
            </a:r>
            <a:r>
              <a:rPr lang="el-GR" dirty="0"/>
              <a:t> </a:t>
            </a:r>
            <a:r>
              <a:rPr lang="en-US" dirty="0"/>
              <a:t>sec</a:t>
            </a:r>
            <a:r>
              <a:rPr lang="el-GR" dirty="0"/>
              <a:t> </a:t>
            </a:r>
            <a:r>
              <a:rPr lang="el-GR" sz="1600" dirty="0"/>
              <a:t>(παράταση κυρίως του </a:t>
            </a:r>
            <a:r>
              <a:rPr lang="en-US" sz="1600" dirty="0"/>
              <a:t>ST)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Διόρθωση βάσει της καρδιακής συχνότητας </a:t>
            </a:r>
            <a:r>
              <a:rPr lang="en-US" dirty="0"/>
              <a:t> QTc= QT/√RR </a:t>
            </a:r>
            <a:r>
              <a:rPr lang="en-US" sz="1200" dirty="0"/>
              <a:t>(sec)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C45F0-B748-478A-8670-F44CBC24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24" y="1789032"/>
            <a:ext cx="2763077" cy="2763077"/>
          </a:xfrm>
          <a:prstGeom prst="rect">
            <a:avLst/>
          </a:prstGeom>
        </p:spPr>
      </p:pic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41320DBC-BDA0-45C0-886E-3DBB10738CDA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Επιπτώσεις </a:t>
            </a:r>
            <a:r>
              <a:rPr lang="el-GR" altLang="el-GR" sz="2800" b="1" dirty="0" err="1">
                <a:latin typeface="+mj-lt"/>
                <a:cs typeface="Arial" charset="0"/>
              </a:rPr>
              <a:t>αλκάλωσης</a:t>
            </a:r>
            <a:r>
              <a:rPr lang="el-GR" altLang="el-GR" sz="2800" b="1" dirty="0">
                <a:latin typeface="+mj-lt"/>
                <a:cs typeface="Arial" charset="0"/>
              </a:rPr>
              <a:t> &amp; </a:t>
            </a:r>
            <a:r>
              <a:rPr lang="el-GR" altLang="el-GR" sz="2800" b="1" dirty="0" err="1">
                <a:latin typeface="+mj-lt"/>
                <a:cs typeface="Arial" charset="0"/>
              </a:rPr>
              <a:t>υπασβεστιαιμίας</a:t>
            </a:r>
            <a:r>
              <a:rPr lang="el-GR" altLang="el-GR" sz="2800" b="1" dirty="0">
                <a:latin typeface="+mj-lt"/>
                <a:cs typeface="Arial" charset="0"/>
              </a:rPr>
              <a:t> στην καρδιά</a:t>
            </a:r>
            <a:endParaRPr lang="el-GR" sz="2800" b="1" dirty="0">
              <a:latin typeface="+mj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544715-B160-460A-8E90-4502809FC760}"/>
              </a:ext>
            </a:extLst>
          </p:cNvPr>
          <p:cNvSpPr txBox="1"/>
          <p:nvPr/>
        </p:nvSpPr>
        <p:spPr>
          <a:xfrm>
            <a:off x="1053551" y="1918248"/>
            <a:ext cx="6390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Ελάττωση του όγκου παλμού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Υπόταση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Καρδιακή ανεπάρκεια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Κολποκοιλιακός αποκλεισμός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Ανθεκτικές κοιλιακές αρρυθμίες</a:t>
            </a:r>
          </a:p>
        </p:txBody>
      </p:sp>
    </p:spTree>
    <p:extLst>
      <p:ext uri="{BB962C8B-B14F-4D97-AF65-F5344CB8AC3E}">
        <p14:creationId xmlns:p14="http://schemas.microsoft.com/office/powerpoint/2010/main" val="7961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9E590265-8360-48A4-B8AE-B0FA37830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41" y="1035534"/>
            <a:ext cx="5667375" cy="5343525"/>
          </a:xfrm>
          <a:prstGeom prst="rect">
            <a:avLst/>
          </a:prstGeom>
        </p:spPr>
      </p:pic>
      <p:sp>
        <p:nvSpPr>
          <p:cNvPr id="7" name="Ορθογώνιο 3">
            <a:extLst>
              <a:ext uri="{FF2B5EF4-FFF2-40B4-BE49-F238E27FC236}">
                <a16:creationId xmlns:a16="http://schemas.microsoft.com/office/drawing/2014/main" xmlns="" id="{F5A71CC2-7AF3-45EA-8D58-FBEBAE5FE30C}"/>
              </a:ext>
            </a:extLst>
          </p:cNvPr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+mj-lt"/>
                <a:cs typeface="Arial" charset="0"/>
              </a:rPr>
              <a:t>Υποκαλιαιμία &amp; υπασβεστιαιμία. Σύγκριση ΗΚΓ/των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6A30A5A-BB68-444C-807D-C4F48640A033}"/>
              </a:ext>
            </a:extLst>
          </p:cNvPr>
          <p:cNvCxnSpPr>
            <a:cxnSpLocks/>
          </p:cNvCxnSpPr>
          <p:nvPr/>
        </p:nvCxnSpPr>
        <p:spPr>
          <a:xfrm>
            <a:off x="4919865" y="1103244"/>
            <a:ext cx="1" cy="5178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014BCF21-0C76-4633-8240-8F8035CF709C}"/>
              </a:ext>
            </a:extLst>
          </p:cNvPr>
          <p:cNvCxnSpPr/>
          <p:nvPr/>
        </p:nvCxnSpPr>
        <p:spPr>
          <a:xfrm flipH="1">
            <a:off x="5158409" y="3250096"/>
            <a:ext cx="417443" cy="5565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4ED1B17-42BD-4263-8ED0-DCF701424EB4}"/>
              </a:ext>
            </a:extLst>
          </p:cNvPr>
          <p:cNvCxnSpPr>
            <a:cxnSpLocks/>
          </p:cNvCxnSpPr>
          <p:nvPr/>
        </p:nvCxnSpPr>
        <p:spPr>
          <a:xfrm>
            <a:off x="4224132" y="5864082"/>
            <a:ext cx="675855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k9.picdn.net/shutterstock/videos/1300180/preview/stock-footage-male-respiratory-system-anatomy-in-blue-x-ray-view.jpg">
            <a:extLst>
              <a:ext uri="{FF2B5EF4-FFF2-40B4-BE49-F238E27FC236}">
                <a16:creationId xmlns:a16="http://schemas.microsoft.com/office/drawing/2014/main" xmlns="" id="{5AFA340A-618F-4646-BDFE-57218A003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25" y="2362889"/>
            <a:ext cx="26642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dialysisschoolofsd.com/wp-content/uploads/2012/01/g-kidneys.jpg">
            <a:extLst>
              <a:ext uri="{FF2B5EF4-FFF2-40B4-BE49-F238E27FC236}">
                <a16:creationId xmlns:a16="http://schemas.microsoft.com/office/drawing/2014/main" xmlns="" id="{F121A25A-D8E3-49FC-BE69-7B7A67DE7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-3378" r="568" b="-3378"/>
          <a:stretch/>
        </p:blipFill>
        <p:spPr bwMode="auto">
          <a:xfrm>
            <a:off x="4480114" y="3463816"/>
            <a:ext cx="2664296" cy="17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02336E-7B82-4113-9198-DE068405FE07}"/>
              </a:ext>
            </a:extLst>
          </p:cNvPr>
          <p:cNvSpPr txBox="1"/>
          <p:nvPr/>
        </p:nvSpPr>
        <p:spPr>
          <a:xfrm>
            <a:off x="5864088" y="5434162"/>
            <a:ext cx="1242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HPO</a:t>
            </a:r>
            <a:r>
              <a:rPr lang="en-US" sz="2000" b="1" baseline="-25000" dirty="0"/>
              <a:t>4</a:t>
            </a:r>
            <a:r>
              <a:rPr lang="en-US" sz="2000" b="1" baseline="30000" dirty="0"/>
              <a:t>2-</a:t>
            </a:r>
            <a:endParaRPr lang="el-GR" sz="2000" b="1" baseline="-25000" dirty="0"/>
          </a:p>
          <a:p>
            <a:pPr algn="ctr"/>
            <a:r>
              <a:rPr lang="en-US" sz="2000" b="1" dirty="0"/>
              <a:t>NH</a:t>
            </a:r>
            <a:r>
              <a:rPr lang="en-US" sz="2000" b="1" baseline="-25000" dirty="0"/>
              <a:t>4</a:t>
            </a:r>
            <a:r>
              <a:rPr lang="en-US" sz="2000" b="1" baseline="30000" dirty="0"/>
              <a:t>+</a:t>
            </a:r>
          </a:p>
          <a:p>
            <a:pPr algn="ctr"/>
            <a:r>
              <a:rPr lang="en-US" sz="2000" b="1" dirty="0"/>
              <a:t>H</a:t>
            </a:r>
            <a:r>
              <a:rPr lang="en-US" sz="2000" b="1" baseline="30000" dirty="0"/>
              <a:t>+</a:t>
            </a:r>
            <a:endParaRPr lang="el-GR" sz="2000" b="1" baseline="-25000" dirty="0"/>
          </a:p>
        </p:txBody>
      </p:sp>
      <p:sp>
        <p:nvSpPr>
          <p:cNvPr id="11" name="Ορθογώνιο 6">
            <a:extLst>
              <a:ext uri="{FF2B5EF4-FFF2-40B4-BE49-F238E27FC236}">
                <a16:creationId xmlns:a16="http://schemas.microsoft.com/office/drawing/2014/main" xmlns="" id="{4BD9E3B2-5A61-4CA5-ADB2-719D9905ABE3}"/>
              </a:ext>
            </a:extLst>
          </p:cNvPr>
          <p:cNvSpPr/>
          <p:nvPr/>
        </p:nvSpPr>
        <p:spPr>
          <a:xfrm>
            <a:off x="683568" y="332656"/>
            <a:ext cx="77768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Διατήρηση της οξεοβασικής ισορροπίας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96581C0C-A923-4783-A405-5476E60196C5}"/>
              </a:ext>
            </a:extLst>
          </p:cNvPr>
          <p:cNvSpPr/>
          <p:nvPr/>
        </p:nvSpPr>
        <p:spPr>
          <a:xfrm>
            <a:off x="6788428" y="5413412"/>
            <a:ext cx="389904" cy="1007260"/>
          </a:xfrm>
          <a:prstGeom prst="rightBrace">
            <a:avLst>
              <a:gd name="adj1" fmla="val 2919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EDD85E-EEF9-4D5D-BA46-9DB326BA62B8}"/>
              </a:ext>
            </a:extLst>
          </p:cNvPr>
          <p:cNvSpPr txBox="1"/>
          <p:nvPr/>
        </p:nvSpPr>
        <p:spPr>
          <a:xfrm>
            <a:off x="4691677" y="2155165"/>
            <a:ext cx="95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↑CO</a:t>
            </a:r>
            <a:r>
              <a:rPr lang="en-US" sz="2400" b="1" baseline="-25000" dirty="0"/>
              <a:t>2</a:t>
            </a:r>
            <a:endParaRPr lang="el-GR" sz="2400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CE4D9-08E8-4268-B07B-6FD49F2D348B}"/>
              </a:ext>
            </a:extLst>
          </p:cNvPr>
          <p:cNvSpPr txBox="1"/>
          <p:nvPr/>
        </p:nvSpPr>
        <p:spPr>
          <a:xfrm>
            <a:off x="5249739" y="2515205"/>
            <a:ext cx="95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↑CO</a:t>
            </a:r>
            <a:r>
              <a:rPr lang="en-US" sz="2000" b="1" baseline="-25000" dirty="0"/>
              <a:t>2</a:t>
            </a:r>
            <a:endParaRPr lang="el-GR" sz="20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EE50A1-ACD7-4515-9662-7B13C778F455}"/>
              </a:ext>
            </a:extLst>
          </p:cNvPr>
          <p:cNvSpPr txBox="1"/>
          <p:nvPr/>
        </p:nvSpPr>
        <p:spPr>
          <a:xfrm>
            <a:off x="4745683" y="2680707"/>
            <a:ext cx="954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↑CO</a:t>
            </a:r>
            <a:r>
              <a:rPr lang="en-US" sz="1600" b="1" baseline="-25000" dirty="0"/>
              <a:t>2</a:t>
            </a:r>
            <a:endParaRPr lang="el-GR" sz="1600" b="1" baseline="-25000" dirty="0"/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xmlns="" id="{0524C3EF-D942-4678-85B8-0D69833F2140}"/>
              </a:ext>
            </a:extLst>
          </p:cNvPr>
          <p:cNvSpPr/>
          <p:nvPr/>
        </p:nvSpPr>
        <p:spPr>
          <a:xfrm>
            <a:off x="3180520" y="1668130"/>
            <a:ext cx="1878495" cy="697376"/>
          </a:xfrm>
          <a:prstGeom prst="utur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Arrow: U-Turn 17">
            <a:extLst>
              <a:ext uri="{FF2B5EF4-FFF2-40B4-BE49-F238E27FC236}">
                <a16:creationId xmlns:a16="http://schemas.microsoft.com/office/drawing/2014/main" xmlns="" id="{8AA3DB45-EB5A-43F9-81CB-41C4A90092CE}"/>
              </a:ext>
            </a:extLst>
          </p:cNvPr>
          <p:cNvSpPr/>
          <p:nvPr/>
        </p:nvSpPr>
        <p:spPr>
          <a:xfrm rot="5400000">
            <a:off x="6553188" y="4772447"/>
            <a:ext cx="1878495" cy="697376"/>
          </a:xfrm>
          <a:prstGeom prst="utur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9" name="Ευθεία γραμμή σύνδεσης 3">
            <a:extLst>
              <a:ext uri="{FF2B5EF4-FFF2-40B4-BE49-F238E27FC236}">
                <a16:creationId xmlns:a16="http://schemas.microsoft.com/office/drawing/2014/main" xmlns="" id="{926ACE10-CA2A-4C13-ACB1-22D760E33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3963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D4830BA-7994-4B9C-A28F-E633EFDB6A66}"/>
              </a:ext>
            </a:extLst>
          </p:cNvPr>
          <p:cNvGrpSpPr/>
          <p:nvPr/>
        </p:nvGrpSpPr>
        <p:grpSpPr>
          <a:xfrm>
            <a:off x="139157" y="1500815"/>
            <a:ext cx="4701205" cy="4333455"/>
            <a:chOff x="0" y="0"/>
            <a:chExt cx="4780725" cy="5440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D2AB1D1-E0B0-46C4-AF2A-860CC735A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500" t="34520" r="23000" b="6814"/>
            <a:stretch/>
          </p:blipFill>
          <p:spPr>
            <a:xfrm>
              <a:off x="0" y="0"/>
              <a:ext cx="4780725" cy="5440949"/>
            </a:xfrm>
            <a:prstGeom prst="rect">
              <a:avLst/>
            </a:prstGeom>
          </p:spPr>
        </p:pic>
        <p:sp>
          <p:nvSpPr>
            <p:cNvPr id="9" name="TextBox 2">
              <a:extLst>
                <a:ext uri="{FF2B5EF4-FFF2-40B4-BE49-F238E27FC236}">
                  <a16:creationId xmlns:a16="http://schemas.microsoft.com/office/drawing/2014/main" xmlns="" id="{3E6BED58-DB2A-46C8-B760-76217E78EC25}"/>
                </a:ext>
              </a:extLst>
            </p:cNvPr>
            <p:cNvSpPr txBox="1"/>
            <p:nvPr/>
          </p:nvSpPr>
          <p:spPr bwMode="white">
            <a:xfrm flipH="1">
              <a:off x="706487" y="141310"/>
              <a:ext cx="15505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Ομάδα ελέγχου</a:t>
              </a:r>
              <a:endPara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xmlns="" id="{96A93429-EEFA-48CE-88CB-6C5DB21D3E5B}"/>
                </a:ext>
              </a:extLst>
            </p:cNvPr>
            <p:cNvSpPr txBox="1"/>
            <p:nvPr/>
          </p:nvSpPr>
          <p:spPr bwMode="white">
            <a:xfrm flipH="1">
              <a:off x="2301804" y="135374"/>
              <a:ext cx="22859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Μετά από υπεραερισμό</a:t>
              </a:r>
              <a:endPara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Ορθογώνιο 3">
            <a:extLst>
              <a:ext uri="{FF2B5EF4-FFF2-40B4-BE49-F238E27FC236}">
                <a16:creationId xmlns:a16="http://schemas.microsoft.com/office/drawing/2014/main" xmlns="" id="{AB8ABA43-BAFB-44B3-AFF9-932C16704348}"/>
              </a:ext>
            </a:extLst>
          </p:cNvPr>
          <p:cNvSpPr/>
          <p:nvPr/>
        </p:nvSpPr>
        <p:spPr>
          <a:xfrm>
            <a:off x="139157" y="318471"/>
            <a:ext cx="8835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στην καρδιά</a:t>
            </a:r>
            <a:endParaRPr lang="el-GR" sz="2400" b="1" dirty="0">
              <a:latin typeface="+mj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EEAEA8-459D-4F0B-A13D-6655252000F6}"/>
              </a:ext>
            </a:extLst>
          </p:cNvPr>
          <p:cNvSpPr txBox="1"/>
          <p:nvPr/>
        </p:nvSpPr>
        <p:spPr>
          <a:xfrm>
            <a:off x="4721087" y="2355579"/>
            <a:ext cx="42539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Ποικίλες αρρυθμίες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Αύξηση των περιφερικών αντιστάσεων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Ελάττωση καρδιακής παροχής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Σπασμός των στεφανιαίων αγγείων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Στηθάγχη (σε </a:t>
            </a:r>
            <a:r>
              <a:rPr lang="en-US" b="1" dirty="0" smtClean="0"/>
              <a:t>PCO</a:t>
            </a:r>
            <a:r>
              <a:rPr lang="en-US" b="1" baseline="-25000" dirty="0" smtClean="0"/>
              <a:t>2</a:t>
            </a:r>
            <a:r>
              <a:rPr lang="en-US" b="1" dirty="0" smtClean="0"/>
              <a:t>&lt;25</a:t>
            </a:r>
            <a:r>
              <a:rPr lang="el-GR" b="1" dirty="0" smtClean="0"/>
              <a:t> </a:t>
            </a:r>
            <a:r>
              <a:rPr lang="en-US" b="1" dirty="0" smtClean="0"/>
              <a:t>mmHg</a:t>
            </a:r>
            <a:r>
              <a:rPr lang="en-US" b="1" dirty="0"/>
              <a:t>)</a:t>
            </a:r>
            <a:endParaRPr lang="el-GR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Ισχαιμία</a:t>
            </a:r>
            <a:r>
              <a:rPr lang="en-US" b="1" dirty="0"/>
              <a:t> - </a:t>
            </a:r>
            <a:r>
              <a:rPr lang="el-GR" b="1" dirty="0"/>
              <a:t>Έμφραγμα</a:t>
            </a:r>
            <a:r>
              <a:rPr lang="en-US" b="1" dirty="0"/>
              <a:t> </a:t>
            </a:r>
            <a:endParaRPr lang="el-GR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31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Ορθογώνιο 3">
            <a:extLst>
              <a:ext uri="{FF2B5EF4-FFF2-40B4-BE49-F238E27FC236}">
                <a16:creationId xmlns:a16="http://schemas.microsoft.com/office/drawing/2014/main" xmlns="" id="{AB8ABA43-BAFB-44B3-AFF9-932C16704348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Επιπτώσεις του </a:t>
            </a:r>
            <a:r>
              <a:rPr lang="en-US" altLang="el-GR" sz="2800" b="1" dirty="0">
                <a:latin typeface="+mj-lt"/>
                <a:cs typeface="Arial" charset="0"/>
              </a:rPr>
              <a:t>pH </a:t>
            </a:r>
            <a:r>
              <a:rPr lang="el-GR" altLang="el-GR" sz="2800" b="1" dirty="0">
                <a:latin typeface="+mj-lt"/>
                <a:cs typeface="Arial" charset="0"/>
              </a:rPr>
              <a:t>στον αγγειακό τόνο</a:t>
            </a:r>
            <a:endParaRPr lang="el-GR" sz="2800" b="1" dirty="0">
              <a:latin typeface="+mj-lt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EEAEA8-459D-4F0B-A13D-6655252000F6}"/>
              </a:ext>
            </a:extLst>
          </p:cNvPr>
          <p:cNvSpPr txBox="1"/>
          <p:nvPr/>
        </p:nvSpPr>
        <p:spPr>
          <a:xfrm>
            <a:off x="912121" y="4949469"/>
            <a:ext cx="7655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Διαταραχές στην εισροή ιόντων </a:t>
            </a:r>
            <a:r>
              <a:rPr lang="en-US" b="1" dirty="0"/>
              <a:t>Ca</a:t>
            </a:r>
            <a:r>
              <a:rPr lang="en-US" b="1" baseline="30000" dirty="0"/>
              <a:t>2+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Εξαιτίας επιδράσεων στους </a:t>
            </a:r>
            <a:r>
              <a:rPr lang="en-US" b="1" dirty="0"/>
              <a:t>L-type</a:t>
            </a:r>
            <a:r>
              <a:rPr lang="el-GR" b="1" dirty="0"/>
              <a:t> διαύλους </a:t>
            </a:r>
            <a:r>
              <a:rPr lang="en-US" b="1" dirty="0"/>
              <a:t>Ca</a:t>
            </a:r>
            <a:r>
              <a:rPr lang="en-US" b="1" baseline="30000" dirty="0"/>
              <a:t>2+</a:t>
            </a:r>
            <a:r>
              <a:rPr lang="el-GR" b="1" dirty="0"/>
              <a:t> (</a:t>
            </a:r>
            <a:r>
              <a:rPr lang="en-US" b="1" dirty="0"/>
              <a:t>Voltage-dependent)</a:t>
            </a:r>
            <a:r>
              <a:rPr lang="el-GR" b="1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BC627B-06AF-4E13-84E6-E08892DB44EF}"/>
              </a:ext>
            </a:extLst>
          </p:cNvPr>
          <p:cNvSpPr/>
          <p:nvPr/>
        </p:nvSpPr>
        <p:spPr>
          <a:xfrm>
            <a:off x="3751498" y="6413819"/>
            <a:ext cx="510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Young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</a:rPr>
              <a:t>Chul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Kim</a:t>
            </a:r>
            <a:r>
              <a:rPr lang="el-GR" sz="1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l-GR" sz="1400" b="1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J Korean Med Sci 2004; 19: 42–50</a:t>
            </a:r>
            <a:endParaRPr lang="el-G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4ACB519-9692-46BD-9E8E-3B85F105B7CA}"/>
              </a:ext>
            </a:extLst>
          </p:cNvPr>
          <p:cNvGrpSpPr/>
          <p:nvPr/>
        </p:nvGrpSpPr>
        <p:grpSpPr>
          <a:xfrm>
            <a:off x="1858617" y="1749289"/>
            <a:ext cx="5120328" cy="2980294"/>
            <a:chOff x="626164" y="1749289"/>
            <a:chExt cx="5120328" cy="2980294"/>
          </a:xfrm>
        </p:grpSpPr>
        <p:pic>
          <p:nvPicPr>
            <p:cNvPr id="26" name="Picture 25" descr="A close up of a map&#10;&#10;Description generated with very high confidence">
              <a:extLst>
                <a:ext uri="{FF2B5EF4-FFF2-40B4-BE49-F238E27FC236}">
                  <a16:creationId xmlns:a16="http://schemas.microsoft.com/office/drawing/2014/main" xmlns="" id="{CA042BAC-3EEF-4EEF-8A2D-2F396C83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" t="51810" r="50863" b="2521"/>
            <a:stretch/>
          </p:blipFill>
          <p:spPr>
            <a:xfrm>
              <a:off x="626164" y="1749289"/>
              <a:ext cx="5120328" cy="298029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25C027E-A26B-4AFC-9713-4AE269DD2895}"/>
                </a:ext>
              </a:extLst>
            </p:cNvPr>
            <p:cNvSpPr/>
            <p:nvPr/>
          </p:nvSpPr>
          <p:spPr>
            <a:xfrm>
              <a:off x="5416826" y="4552122"/>
              <a:ext cx="329666" cy="17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925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Ορθογώνιο 3">
            <a:extLst>
              <a:ext uri="{FF2B5EF4-FFF2-40B4-BE49-F238E27FC236}">
                <a16:creationId xmlns:a16="http://schemas.microsoft.com/office/drawing/2014/main" xmlns="" id="{355461B4-A63C-43C0-A7D4-771A053E7994}"/>
              </a:ext>
            </a:extLst>
          </p:cNvPr>
          <p:cNvSpPr/>
          <p:nvPr/>
        </p:nvSpPr>
        <p:spPr>
          <a:xfrm>
            <a:off x="218660" y="332656"/>
            <a:ext cx="8530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στην καρδιά</a:t>
            </a:r>
            <a:endParaRPr lang="el-GR" sz="2400" b="1" dirty="0">
              <a:latin typeface="+mj-lt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8530E8-3332-4A5E-AF91-A02F5A933440}"/>
              </a:ext>
            </a:extLst>
          </p:cNvPr>
          <p:cNvGrpSpPr/>
          <p:nvPr/>
        </p:nvGrpSpPr>
        <p:grpSpPr>
          <a:xfrm>
            <a:off x="129972" y="1590259"/>
            <a:ext cx="8848202" cy="2835965"/>
            <a:chOff x="1545385" y="1722155"/>
            <a:chExt cx="8848202" cy="28359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72B1E9B-D7A0-42DB-8E6F-5CCAC38E7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707" t="9960" r="52106" b="50000"/>
            <a:stretch/>
          </p:blipFill>
          <p:spPr>
            <a:xfrm>
              <a:off x="1545385" y="1722155"/>
              <a:ext cx="2909335" cy="28260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EC67C97-F77B-4107-B339-066030DBA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457" t="52705" r="52011" b="6087"/>
            <a:stretch/>
          </p:blipFill>
          <p:spPr>
            <a:xfrm>
              <a:off x="7524492" y="1732094"/>
              <a:ext cx="2869095" cy="28260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D481DFA-9495-43AD-8CD7-A5FFED55D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794" t="10145" r="25652" b="49815"/>
            <a:stretch/>
          </p:blipFill>
          <p:spPr>
            <a:xfrm>
              <a:off x="4514354" y="1722155"/>
              <a:ext cx="2955461" cy="282602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7C3153-16B2-4EDC-BFAE-3B32B43000AC}"/>
              </a:ext>
            </a:extLst>
          </p:cNvPr>
          <p:cNvSpPr txBox="1"/>
          <p:nvPr/>
        </p:nvSpPr>
        <p:spPr>
          <a:xfrm>
            <a:off x="218660" y="4532243"/>
            <a:ext cx="82318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dirty="0"/>
              <a:t>Ομάδα ελέγχου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dirty="0"/>
              <a:t>Σπασμός της δεξιάς στεφανιαίας αρτηρίας μετά από υπεραερισμό (βέλη)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dirty="0"/>
              <a:t>Υποχώρηση του σπασμού μετά από υπογλώσσια χορήγηση νιτρογλυκερίνης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97293C-403D-42FC-ADEE-A48D51457E77}"/>
              </a:ext>
            </a:extLst>
          </p:cNvPr>
          <p:cNvSpPr txBox="1"/>
          <p:nvPr/>
        </p:nvSpPr>
        <p:spPr>
          <a:xfrm>
            <a:off x="2773017" y="992198"/>
            <a:ext cx="31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</a:rPr>
              <a:t>Στεφανιογραφία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BE7712-7BF6-4BB0-BFC8-CB66059A25FB}"/>
              </a:ext>
            </a:extLst>
          </p:cNvPr>
          <p:cNvSpPr txBox="1"/>
          <p:nvPr/>
        </p:nvSpPr>
        <p:spPr>
          <a:xfrm>
            <a:off x="5888577" y="6405594"/>
            <a:ext cx="3089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Yasue et al</a:t>
            </a:r>
            <a:r>
              <a:rPr lang="el-GR" sz="1400" b="1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Circulation 1978</a:t>
            </a:r>
            <a:endParaRPr lang="el-G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Ορθογώνιο 3">
            <a:extLst>
              <a:ext uri="{FF2B5EF4-FFF2-40B4-BE49-F238E27FC236}">
                <a16:creationId xmlns:a16="http://schemas.microsoft.com/office/drawing/2014/main" xmlns="" id="{355461B4-A63C-43C0-A7D4-771A053E7994}"/>
              </a:ext>
            </a:extLst>
          </p:cNvPr>
          <p:cNvSpPr/>
          <p:nvPr/>
        </p:nvSpPr>
        <p:spPr>
          <a:xfrm>
            <a:off x="218660" y="332656"/>
            <a:ext cx="8530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στην καρδιά</a:t>
            </a:r>
            <a:endParaRPr lang="el-GR" sz="2400" b="1" dirty="0">
              <a:latin typeface="+mj-lt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7C3153-16B2-4EDC-BFAE-3B32B43000AC}"/>
              </a:ext>
            </a:extLst>
          </p:cNvPr>
          <p:cNvSpPr txBox="1"/>
          <p:nvPr/>
        </p:nvSpPr>
        <p:spPr>
          <a:xfrm>
            <a:off x="218660" y="4532243"/>
            <a:ext cx="8231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dirty="0"/>
              <a:t>Ομάδα ελέγχου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dirty="0"/>
              <a:t>Σπασμός του πρόσθιου </a:t>
            </a:r>
            <a:r>
              <a:rPr lang="el-GR" dirty="0" err="1"/>
              <a:t>κατιόντος</a:t>
            </a:r>
            <a:r>
              <a:rPr lang="el-GR" dirty="0"/>
              <a:t> κλάδου της αριστερής στεφανιαίας μετά από υπεραερισμό (βέλος)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l-GR" dirty="0"/>
              <a:t>Υποχώρηση του σπασμού μετά από υπογλώσσια χορήγηση νιτρογλυκερίνης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23EBBA-FC85-487D-A0CE-B1FBFB814AE4}"/>
              </a:ext>
            </a:extLst>
          </p:cNvPr>
          <p:cNvGrpSpPr/>
          <p:nvPr/>
        </p:nvGrpSpPr>
        <p:grpSpPr>
          <a:xfrm>
            <a:off x="188373" y="1608880"/>
            <a:ext cx="8731400" cy="2734519"/>
            <a:chOff x="188373" y="1539307"/>
            <a:chExt cx="8731400" cy="27345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104A7E6-282C-4AD0-9289-88993AD8D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620" t="10869" r="51926" b="49257"/>
            <a:stretch/>
          </p:blipFill>
          <p:spPr>
            <a:xfrm>
              <a:off x="188373" y="1539307"/>
              <a:ext cx="2859545" cy="27345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8AABA1C-A08B-4396-8D97-805C3BBE8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619" t="54891" r="51860" b="5362"/>
            <a:stretch/>
          </p:blipFill>
          <p:spPr>
            <a:xfrm>
              <a:off x="6052162" y="1547992"/>
              <a:ext cx="2867611" cy="27258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F64A703-C987-46E8-8343-DDA9C499E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11" t="10869" r="25408" b="49257"/>
            <a:stretch/>
          </p:blipFill>
          <p:spPr>
            <a:xfrm>
              <a:off x="3117491" y="1539307"/>
              <a:ext cx="2875037" cy="273451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6416EE-2328-4C7E-9EAA-9478618A45A9}"/>
              </a:ext>
            </a:extLst>
          </p:cNvPr>
          <p:cNvSpPr txBox="1"/>
          <p:nvPr/>
        </p:nvSpPr>
        <p:spPr>
          <a:xfrm>
            <a:off x="2773017" y="992198"/>
            <a:ext cx="31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</a:rPr>
              <a:t>Στεφανιογραφία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0CBDCA1-49D7-419F-B84A-FE050E37B78C}"/>
              </a:ext>
            </a:extLst>
          </p:cNvPr>
          <p:cNvCxnSpPr>
            <a:cxnSpLocks/>
          </p:cNvCxnSpPr>
          <p:nvPr/>
        </p:nvCxnSpPr>
        <p:spPr>
          <a:xfrm flipH="1">
            <a:off x="5158424" y="2534480"/>
            <a:ext cx="337916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E2A846-3FD2-407F-88C4-066D64339DE8}"/>
              </a:ext>
            </a:extLst>
          </p:cNvPr>
          <p:cNvSpPr txBox="1"/>
          <p:nvPr/>
        </p:nvSpPr>
        <p:spPr>
          <a:xfrm>
            <a:off x="5959124" y="6434728"/>
            <a:ext cx="3089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Yasue H et al. Circulation 1978</a:t>
            </a:r>
            <a:endParaRPr lang="el-G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1A1FD3-30C8-4B4F-9937-2E0722A0E587}"/>
              </a:ext>
            </a:extLst>
          </p:cNvPr>
          <p:cNvSpPr/>
          <p:nvPr/>
        </p:nvSpPr>
        <p:spPr>
          <a:xfrm>
            <a:off x="907776" y="3641038"/>
            <a:ext cx="7245626" cy="14809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7325AC4-3347-44E7-9B71-D05717D48BF6}"/>
              </a:ext>
            </a:extLst>
          </p:cNvPr>
          <p:cNvSpPr/>
          <p:nvPr/>
        </p:nvSpPr>
        <p:spPr>
          <a:xfrm>
            <a:off x="894522" y="2077279"/>
            <a:ext cx="7245626" cy="1480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E5AA41EC-6F07-4810-BA8E-C80314D6DEF1}"/>
              </a:ext>
            </a:extLst>
          </p:cNvPr>
          <p:cNvSpPr/>
          <p:nvPr/>
        </p:nvSpPr>
        <p:spPr>
          <a:xfrm>
            <a:off x="0" y="3011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στον εγκέφαλο</a:t>
            </a:r>
            <a:endParaRPr lang="el-GR" sz="2400" b="1" dirty="0">
              <a:latin typeface="+mj-lt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C7D75E-E2E4-4E6C-8DD4-70938481C5A3}"/>
              </a:ext>
            </a:extLst>
          </p:cNvPr>
          <p:cNvSpPr/>
          <p:nvPr/>
        </p:nvSpPr>
        <p:spPr>
          <a:xfrm>
            <a:off x="395289" y="1065950"/>
            <a:ext cx="835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Πιο έντονη συμπτωματολογία στην αναπνευστική </a:t>
            </a:r>
            <a:r>
              <a:rPr lang="el-GR" sz="2400" b="1" dirty="0" err="1">
                <a:solidFill>
                  <a:srgbClr val="FF0000"/>
                </a:solidFill>
              </a:rPr>
              <a:t>αλκάλωση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xmlns="" id="{CFA60D2A-C922-4E10-A9CE-9FB2819A3D21}"/>
              </a:ext>
            </a:extLst>
          </p:cNvPr>
          <p:cNvSpPr/>
          <p:nvPr/>
        </p:nvSpPr>
        <p:spPr>
          <a:xfrm rot="17603756">
            <a:off x="5575857" y="3210343"/>
            <a:ext cx="1570383" cy="8746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F2B827-6980-4E46-899E-BFF83049FD67}"/>
              </a:ext>
            </a:extLst>
          </p:cNvPr>
          <p:cNvSpPr txBox="1"/>
          <p:nvPr/>
        </p:nvSpPr>
        <p:spPr>
          <a:xfrm>
            <a:off x="6460435" y="4293697"/>
            <a:ext cx="76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endParaRPr lang="el-GR" sz="2400" b="1" baseline="-25000" dirty="0"/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A8C27D96-B5DD-4C91-9C92-2124C9CC3F17}"/>
              </a:ext>
            </a:extLst>
          </p:cNvPr>
          <p:cNvSpPr/>
          <p:nvPr/>
        </p:nvSpPr>
        <p:spPr>
          <a:xfrm rot="5080775">
            <a:off x="2743201" y="3478695"/>
            <a:ext cx="626165" cy="3081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08FFCD-BDB0-4EBC-BD72-675A107011BC}"/>
              </a:ext>
            </a:extLst>
          </p:cNvPr>
          <p:cNvSpPr txBox="1"/>
          <p:nvPr/>
        </p:nvSpPr>
        <p:spPr>
          <a:xfrm>
            <a:off x="2117032" y="3074500"/>
            <a:ext cx="838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HCO</a:t>
            </a:r>
            <a:r>
              <a:rPr lang="en-US" sz="2000" b="1" baseline="-25000" dirty="0"/>
              <a:t>3</a:t>
            </a:r>
            <a:r>
              <a:rPr lang="en-US" sz="2000" b="1" baseline="30000" dirty="0"/>
              <a:t>-</a:t>
            </a:r>
            <a:endParaRPr lang="el-GR" sz="2000" b="1" baseline="30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4CE9215-B1B5-4CF9-9A2F-C113A93DC261}"/>
              </a:ext>
            </a:extLst>
          </p:cNvPr>
          <p:cNvCxnSpPr>
            <a:cxnSpLocks/>
          </p:cNvCxnSpPr>
          <p:nvPr/>
        </p:nvCxnSpPr>
        <p:spPr>
          <a:xfrm>
            <a:off x="894522" y="3597961"/>
            <a:ext cx="7245626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CC43BCB-AD3F-42CB-975A-8E86542B60AE}"/>
              </a:ext>
            </a:extLst>
          </p:cNvPr>
          <p:cNvSpPr txBox="1"/>
          <p:nvPr/>
        </p:nvSpPr>
        <p:spPr>
          <a:xfrm>
            <a:off x="924339" y="4187090"/>
            <a:ext cx="8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ΕΝΥ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FC7F33-F066-4CB0-9346-92D1063BC107}"/>
              </a:ext>
            </a:extLst>
          </p:cNvPr>
          <p:cNvSpPr txBox="1"/>
          <p:nvPr/>
        </p:nvSpPr>
        <p:spPr>
          <a:xfrm>
            <a:off x="904457" y="2623929"/>
            <a:ext cx="9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ΕΞΚΥ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417DD1-0E96-4DF4-98AE-107C0AB5997F}"/>
              </a:ext>
            </a:extLst>
          </p:cNvPr>
          <p:cNvSpPr txBox="1"/>
          <p:nvPr/>
        </p:nvSpPr>
        <p:spPr>
          <a:xfrm rot="16200000">
            <a:off x="-1267313" y="3408329"/>
            <a:ext cx="326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/>
              <a:t>Αιματοεγκεφαλικός</a:t>
            </a:r>
            <a:r>
              <a:rPr lang="el-GR" dirty="0"/>
              <a:t> φραγμός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059930A2-427D-4CDC-8709-64B1FDA8C56E}"/>
              </a:ext>
            </a:extLst>
          </p:cNvPr>
          <p:cNvSpPr/>
          <p:nvPr/>
        </p:nvSpPr>
        <p:spPr>
          <a:xfrm>
            <a:off x="552340" y="3488640"/>
            <a:ext cx="222912" cy="22859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7DDCD3-CBE1-410C-864A-01735386D57E}"/>
              </a:ext>
            </a:extLst>
          </p:cNvPr>
          <p:cNvSpPr txBox="1"/>
          <p:nvPr/>
        </p:nvSpPr>
        <p:spPr>
          <a:xfrm>
            <a:off x="894522" y="5469723"/>
            <a:ext cx="725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Ευκολότερη </a:t>
            </a:r>
            <a:r>
              <a:rPr lang="el-GR" dirty="0" err="1"/>
              <a:t>διαμεμβρανική</a:t>
            </a:r>
            <a:r>
              <a:rPr lang="el-GR" dirty="0"/>
              <a:t> μετακίνηση του λιποδιαλυτού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σε σχέση με το φορτισμένο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17177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4CB63E8E-8780-44C1-BBDA-7AE07D8B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t="20926" r="24843" b="9807"/>
          <a:stretch/>
        </p:blipFill>
        <p:spPr>
          <a:xfrm>
            <a:off x="149090" y="2492288"/>
            <a:ext cx="3419058" cy="3446384"/>
          </a:xfrm>
          <a:prstGeom prst="rect">
            <a:avLst/>
          </a:prstGeom>
        </p:spPr>
      </p:pic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E5AA41EC-6F07-4810-BA8E-C80314D6DEF1}"/>
              </a:ext>
            </a:extLst>
          </p:cNvPr>
          <p:cNvSpPr/>
          <p:nvPr/>
        </p:nvSpPr>
        <p:spPr>
          <a:xfrm>
            <a:off x="0" y="3011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στον εγκέφαλο</a:t>
            </a:r>
            <a:endParaRPr lang="el-GR" sz="2400" b="1" dirty="0">
              <a:latin typeface="+mj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2E5B5B-D279-41CC-868D-3A394B8878A7}"/>
              </a:ext>
            </a:extLst>
          </p:cNvPr>
          <p:cNvSpPr/>
          <p:nvPr/>
        </p:nvSpPr>
        <p:spPr>
          <a:xfrm>
            <a:off x="3538332" y="2889852"/>
            <a:ext cx="5565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err="1"/>
              <a:t>Περιστοματικές</a:t>
            </a:r>
            <a:r>
              <a:rPr lang="el-GR" sz="2400" dirty="0"/>
              <a:t> αιμωδίες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Παραισθησίες των άκρων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Αυξημένα αντανακλαστικά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err="1"/>
              <a:t>Καρποποδικός</a:t>
            </a:r>
            <a:r>
              <a:rPr lang="el-GR" sz="2400" dirty="0"/>
              <a:t> σπασμός </a:t>
            </a:r>
            <a:r>
              <a:rPr lang="el-GR" sz="2000" dirty="0"/>
              <a:t>(σημείο </a:t>
            </a:r>
            <a:r>
              <a:rPr lang="el-GR" sz="2000" dirty="0" err="1"/>
              <a:t>Trousseau</a:t>
            </a:r>
            <a:r>
              <a:rPr lang="el-GR" sz="20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Τετανία &amp; </a:t>
            </a:r>
            <a:r>
              <a:rPr lang="el-GR" sz="2400" dirty="0" smtClean="0"/>
              <a:t>σπασμοί</a:t>
            </a:r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8AEFC-2438-4860-BB11-26FA05BD6500}"/>
              </a:ext>
            </a:extLst>
          </p:cNvPr>
          <p:cNvSpPr txBox="1"/>
          <p:nvPr/>
        </p:nvSpPr>
        <p:spPr>
          <a:xfrm>
            <a:off x="6132443" y="4403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C7D75E-E2E4-4E6C-8DD4-70938481C5A3}"/>
              </a:ext>
            </a:extLst>
          </p:cNvPr>
          <p:cNvSpPr/>
          <p:nvPr/>
        </p:nvSpPr>
        <p:spPr>
          <a:xfrm>
            <a:off x="395289" y="1006316"/>
            <a:ext cx="835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Αύξηση της νευρικής διεγερσιμότητας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A0E517-10DF-4E16-AEF1-6443C754E9F3}"/>
              </a:ext>
            </a:extLst>
          </p:cNvPr>
          <p:cNvSpPr txBox="1"/>
          <p:nvPr/>
        </p:nvSpPr>
        <p:spPr>
          <a:xfrm>
            <a:off x="1848681" y="2096485"/>
            <a:ext cx="724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Ευκολότερη </a:t>
            </a:r>
            <a:r>
              <a:rPr lang="el-GR" dirty="0"/>
              <a:t>ή/και </a:t>
            </a:r>
            <a:r>
              <a:rPr lang="el-GR" sz="2000" dirty="0"/>
              <a:t>αυτόματη ενεργοποίηση των ταχέων διαύλων </a:t>
            </a:r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l-GR" sz="2000" baseline="30000" dirty="0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xmlns="" id="{03559681-D669-409E-BC88-958917AAAEE3}"/>
              </a:ext>
            </a:extLst>
          </p:cNvPr>
          <p:cNvSpPr/>
          <p:nvPr/>
        </p:nvSpPr>
        <p:spPr>
          <a:xfrm rot="17579079">
            <a:off x="1006495" y="2331222"/>
            <a:ext cx="991488" cy="521463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8AEFC-2438-4860-BB11-26FA05BD6500}"/>
              </a:ext>
            </a:extLst>
          </p:cNvPr>
          <p:cNvSpPr txBox="1"/>
          <p:nvPr/>
        </p:nvSpPr>
        <p:spPr>
          <a:xfrm>
            <a:off x="6132443" y="4075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FA73D047-646D-4265-B843-4AD46188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13906" r="17198" b="1455"/>
          <a:stretch/>
        </p:blipFill>
        <p:spPr>
          <a:xfrm>
            <a:off x="2254813" y="1877449"/>
            <a:ext cx="4513735" cy="4246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125E8-5C01-41D0-991D-69EFC2A5F148}"/>
              </a:ext>
            </a:extLst>
          </p:cNvPr>
          <p:cNvSpPr txBox="1"/>
          <p:nvPr/>
        </p:nvSpPr>
        <p:spPr>
          <a:xfrm>
            <a:off x="395288" y="1093305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Καμπύλη αποδέσμευσης Ο</a:t>
            </a:r>
            <a:r>
              <a:rPr lang="el-GR" sz="2400" b="1" baseline="-25000" dirty="0">
                <a:solidFill>
                  <a:srgbClr val="FF0000"/>
                </a:solidFill>
              </a:rPr>
              <a:t>2</a:t>
            </a:r>
            <a:r>
              <a:rPr lang="el-GR" sz="2400" b="1" dirty="0">
                <a:solidFill>
                  <a:srgbClr val="FF0000"/>
                </a:solidFill>
              </a:rPr>
              <a:t> από την αιμοσφαιρίνη</a:t>
            </a:r>
          </a:p>
        </p:txBody>
      </p:sp>
      <p:sp>
        <p:nvSpPr>
          <p:cNvPr id="8" name="Ορθογώνιο 3">
            <a:extLst>
              <a:ext uri="{FF2B5EF4-FFF2-40B4-BE49-F238E27FC236}">
                <a16:creationId xmlns:a16="http://schemas.microsoft.com/office/drawing/2014/main" xmlns="" id="{EA4A7009-45FD-47F2-958A-AF99AD544732}"/>
              </a:ext>
            </a:extLst>
          </p:cNvPr>
          <p:cNvSpPr/>
          <p:nvPr/>
        </p:nvSpPr>
        <p:spPr>
          <a:xfrm>
            <a:off x="0" y="3168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στον εγκέφαλο</a:t>
            </a:r>
            <a:endParaRPr lang="el-GR" sz="2400" b="1" dirty="0">
              <a:latin typeface="+mj-lt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36B28F4-1125-4BEC-923B-F1FF79D5A672}"/>
              </a:ext>
            </a:extLst>
          </p:cNvPr>
          <p:cNvCxnSpPr/>
          <p:nvPr/>
        </p:nvCxnSpPr>
        <p:spPr>
          <a:xfrm>
            <a:off x="3548269" y="2146851"/>
            <a:ext cx="675861" cy="61622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8FF207-1108-433A-A878-88E45DE0D4A3}"/>
              </a:ext>
            </a:extLst>
          </p:cNvPr>
          <p:cNvSpPr txBox="1"/>
          <p:nvPr/>
        </p:nvSpPr>
        <p:spPr>
          <a:xfrm>
            <a:off x="2792892" y="1771707"/>
            <a:ext cx="141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Αλκάλωση</a:t>
            </a:r>
          </a:p>
        </p:txBody>
      </p:sp>
    </p:spTree>
    <p:extLst>
      <p:ext uri="{BB962C8B-B14F-4D97-AF65-F5344CB8AC3E}">
        <p14:creationId xmlns:p14="http://schemas.microsoft.com/office/powerpoint/2010/main" val="6894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8AEFC-2438-4860-BB11-26FA05BD6500}"/>
              </a:ext>
            </a:extLst>
          </p:cNvPr>
          <p:cNvSpPr txBox="1"/>
          <p:nvPr/>
        </p:nvSpPr>
        <p:spPr>
          <a:xfrm>
            <a:off x="6132443" y="4253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537EF-46DE-4221-9E28-26C0C5C80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6" t="17481" r="17000" b="39556"/>
          <a:stretch/>
        </p:blipFill>
        <p:spPr>
          <a:xfrm>
            <a:off x="1707254" y="1841607"/>
            <a:ext cx="5913120" cy="4419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007FA21-375A-4324-8C67-D0E0F8A31B22}"/>
              </a:ext>
            </a:extLst>
          </p:cNvPr>
          <p:cNvCxnSpPr/>
          <p:nvPr/>
        </p:nvCxnSpPr>
        <p:spPr>
          <a:xfrm flipV="1">
            <a:off x="4442791" y="3637719"/>
            <a:ext cx="0" cy="172940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91E8E2D-9436-43EB-AA95-1C8369B492D0}"/>
              </a:ext>
            </a:extLst>
          </p:cNvPr>
          <p:cNvCxnSpPr>
            <a:cxnSpLocks/>
          </p:cNvCxnSpPr>
          <p:nvPr/>
        </p:nvCxnSpPr>
        <p:spPr>
          <a:xfrm flipH="1" flipV="1">
            <a:off x="2753139" y="3627780"/>
            <a:ext cx="1689652" cy="1987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F170AA5-A27F-4EF9-B986-CCCA197E5A79}"/>
              </a:ext>
            </a:extLst>
          </p:cNvPr>
          <p:cNvCxnSpPr>
            <a:cxnSpLocks/>
          </p:cNvCxnSpPr>
          <p:nvPr/>
        </p:nvCxnSpPr>
        <p:spPr>
          <a:xfrm flipV="1">
            <a:off x="3621158" y="4253945"/>
            <a:ext cx="0" cy="110656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DE01655-8AC5-4D07-8CB0-EC6C8A62E6E7}"/>
              </a:ext>
            </a:extLst>
          </p:cNvPr>
          <p:cNvCxnSpPr>
            <a:cxnSpLocks/>
          </p:cNvCxnSpPr>
          <p:nvPr/>
        </p:nvCxnSpPr>
        <p:spPr>
          <a:xfrm flipH="1">
            <a:off x="2782958" y="4277133"/>
            <a:ext cx="838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3">
            <a:extLst>
              <a:ext uri="{FF2B5EF4-FFF2-40B4-BE49-F238E27FC236}">
                <a16:creationId xmlns:a16="http://schemas.microsoft.com/office/drawing/2014/main" xmlns="" id="{643650E3-5B21-4900-A4E0-0350B6DB2628}"/>
              </a:ext>
            </a:extLst>
          </p:cNvPr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στον εγκέφαλο</a:t>
            </a:r>
            <a:endParaRPr lang="el-GR" sz="2400" b="1" dirty="0">
              <a:latin typeface="+mj-lt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523DD7-775F-4B38-B612-4F3D7A1BE7FD}"/>
              </a:ext>
            </a:extLst>
          </p:cNvPr>
          <p:cNvSpPr txBox="1"/>
          <p:nvPr/>
        </p:nvSpPr>
        <p:spPr>
          <a:xfrm>
            <a:off x="395288" y="11131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Ελάττωση της εγκεφαλικής ροής αίματος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77B5CD-9965-444C-9F6F-916FCD4344E4}"/>
              </a:ext>
            </a:extLst>
          </p:cNvPr>
          <p:cNvSpPr txBox="1"/>
          <p:nvPr/>
        </p:nvSpPr>
        <p:spPr>
          <a:xfrm>
            <a:off x="0" y="6488668"/>
            <a:ext cx="650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CBF: Cerebral blood flow, </a:t>
            </a:r>
            <a:r>
              <a:rPr lang="en-US" sz="1600" dirty="0" err="1"/>
              <a:t>a-v</a:t>
            </a:r>
            <a:r>
              <a:rPr lang="en-US" sz="1600" dirty="0"/>
              <a:t> O</a:t>
            </a:r>
            <a:r>
              <a:rPr lang="en-US" sz="1600" baseline="-25000" dirty="0"/>
              <a:t>2</a:t>
            </a:r>
            <a:r>
              <a:rPr lang="en-US" sz="1600" dirty="0"/>
              <a:t> difference: </a:t>
            </a:r>
            <a:r>
              <a:rPr lang="el-GR" sz="1600" dirty="0" err="1"/>
              <a:t>αρτηριο</a:t>
            </a:r>
            <a:r>
              <a:rPr lang="el-GR" sz="1600" dirty="0"/>
              <a:t>-φλεβική διαφορά Ο</a:t>
            </a:r>
            <a:r>
              <a:rPr lang="el-GR" sz="16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0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Ορθογώνιο 3">
            <a:extLst>
              <a:ext uri="{FF2B5EF4-FFF2-40B4-BE49-F238E27FC236}">
                <a16:creationId xmlns:a16="http://schemas.microsoft.com/office/drawing/2014/main" xmlns="" id="{65B4B692-E3C6-49E1-987C-14E974B404DF}"/>
              </a:ext>
            </a:extLst>
          </p:cNvPr>
          <p:cNvSpPr/>
          <p:nvPr/>
        </p:nvSpPr>
        <p:spPr>
          <a:xfrm>
            <a:off x="0" y="3168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Επιπτώσεις της αναπνευστικής αλκάλωσης στον εγκέφαλο</a:t>
            </a:r>
            <a:endParaRPr lang="el-GR" sz="2400" b="1" dirty="0">
              <a:latin typeface="+mj-lt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F0E7A9-A303-4562-93FD-D457C25B5A36}"/>
              </a:ext>
            </a:extLst>
          </p:cNvPr>
          <p:cNvSpPr/>
          <p:nvPr/>
        </p:nvSpPr>
        <p:spPr>
          <a:xfrm>
            <a:off x="4303986" y="2611343"/>
            <a:ext cx="48400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Ζάλη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Κεφαλαλγία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Διαταραχές του επιπέδου συνείδησης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Συγκοπή και σπασμοί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4D8696-0D6B-48DD-AE1A-B189BC557590}"/>
              </a:ext>
            </a:extLst>
          </p:cNvPr>
          <p:cNvSpPr/>
          <p:nvPr/>
        </p:nvSpPr>
        <p:spPr>
          <a:xfrm>
            <a:off x="4099030" y="2070680"/>
            <a:ext cx="3826565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Αγγειόσπασμος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Ισχαιμία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A picture containing blue&#10;&#10;Description generated with very high confidence">
            <a:extLst>
              <a:ext uri="{FF2B5EF4-FFF2-40B4-BE49-F238E27FC236}">
                <a16:creationId xmlns:a16="http://schemas.microsoft.com/office/drawing/2014/main" xmlns="" id="{C1BDED3C-1454-4E4D-A8AC-C939F2A99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9385"/>
          <a:stretch/>
        </p:blipFill>
        <p:spPr>
          <a:xfrm>
            <a:off x="509919" y="2219764"/>
            <a:ext cx="3393322" cy="29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6E7B853-A0B6-46C2-A208-67F5F5892FB5}"/>
              </a:ext>
            </a:extLst>
          </p:cNvPr>
          <p:cNvGrpSpPr/>
          <p:nvPr/>
        </p:nvGrpSpPr>
        <p:grpSpPr>
          <a:xfrm>
            <a:off x="1850180" y="1162879"/>
            <a:ext cx="5564411" cy="5327373"/>
            <a:chOff x="1850180" y="1162879"/>
            <a:chExt cx="5564411" cy="53273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DC136B1-2DC9-400F-8789-3B5A4DC96A4A}"/>
                </a:ext>
              </a:extLst>
            </p:cNvPr>
            <p:cNvGrpSpPr/>
            <p:nvPr/>
          </p:nvGrpSpPr>
          <p:grpSpPr>
            <a:xfrm>
              <a:off x="1850180" y="1162879"/>
              <a:ext cx="5564411" cy="5327373"/>
              <a:chOff x="1850180" y="1162879"/>
              <a:chExt cx="5564411" cy="532737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EE82E0A2-88CA-41C4-B48E-C37FAC46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280" y="1162879"/>
                <a:ext cx="5529914" cy="5318982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F70B43A3-D81B-4AC6-8567-FB7CA0656C8D}"/>
                  </a:ext>
                </a:extLst>
              </p:cNvPr>
              <p:cNvSpPr/>
              <p:nvPr/>
            </p:nvSpPr>
            <p:spPr>
              <a:xfrm>
                <a:off x="1850180" y="5799032"/>
                <a:ext cx="5564411" cy="691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DA2F699-B05E-4CBB-B5AB-5F5474E6E52A}"/>
                </a:ext>
              </a:extLst>
            </p:cNvPr>
            <p:cNvCxnSpPr/>
            <p:nvPr/>
          </p:nvCxnSpPr>
          <p:spPr>
            <a:xfrm>
              <a:off x="2283392" y="3098198"/>
              <a:ext cx="40910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6288DF4-8045-43EC-9E10-307284C5955D}"/>
                </a:ext>
              </a:extLst>
            </p:cNvPr>
            <p:cNvCxnSpPr/>
            <p:nvPr/>
          </p:nvCxnSpPr>
          <p:spPr>
            <a:xfrm>
              <a:off x="2692500" y="3098198"/>
              <a:ext cx="0" cy="202470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E816D74-5FC0-4720-AFF7-E8D1F1B3BDAB}"/>
              </a:ext>
            </a:extLst>
          </p:cNvPr>
          <p:cNvGrpSpPr/>
          <p:nvPr/>
        </p:nvGrpSpPr>
        <p:grpSpPr>
          <a:xfrm>
            <a:off x="2248411" y="3499666"/>
            <a:ext cx="676281" cy="1614845"/>
            <a:chOff x="2248411" y="3499666"/>
            <a:chExt cx="676281" cy="161484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49DD8EA-945D-4C06-9269-BF366809F478}"/>
                </a:ext>
              </a:extLst>
            </p:cNvPr>
            <p:cNvCxnSpPr/>
            <p:nvPr/>
          </p:nvCxnSpPr>
          <p:spPr>
            <a:xfrm flipV="1">
              <a:off x="2924692" y="3499666"/>
              <a:ext cx="0" cy="16148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C1C26B1-D873-45A6-87DB-6E59C7567556}"/>
                </a:ext>
              </a:extLst>
            </p:cNvPr>
            <p:cNvCxnSpPr>
              <a:cxnSpLocks/>
            </p:cNvCxnSpPr>
            <p:nvPr/>
          </p:nvCxnSpPr>
          <p:spPr>
            <a:xfrm>
              <a:off x="2248411" y="3507474"/>
              <a:ext cx="6762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F74155B-2D39-4ED3-A3DC-B9F579A85F09}"/>
              </a:ext>
            </a:extLst>
          </p:cNvPr>
          <p:cNvGrpSpPr/>
          <p:nvPr/>
        </p:nvGrpSpPr>
        <p:grpSpPr>
          <a:xfrm>
            <a:off x="2205074" y="2355574"/>
            <a:ext cx="268767" cy="2770422"/>
            <a:chOff x="-1648117" y="2417444"/>
            <a:chExt cx="275522" cy="26886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BE16DE3-566F-4331-8499-85B3A70A222A}"/>
                </a:ext>
              </a:extLst>
            </p:cNvPr>
            <p:cNvCxnSpPr>
              <a:cxnSpLocks/>
            </p:cNvCxnSpPr>
            <p:nvPr/>
          </p:nvCxnSpPr>
          <p:spPr>
            <a:xfrm>
              <a:off x="-1648117" y="2425641"/>
              <a:ext cx="27552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8D8E370-E69F-4B5F-8E50-D5E998BBA37F}"/>
                </a:ext>
              </a:extLst>
            </p:cNvPr>
            <p:cNvCxnSpPr/>
            <p:nvPr/>
          </p:nvCxnSpPr>
          <p:spPr>
            <a:xfrm>
              <a:off x="-1389294" y="2417444"/>
              <a:ext cx="0" cy="268867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Ορθογώνιο 3">
            <a:extLst>
              <a:ext uri="{FF2B5EF4-FFF2-40B4-BE49-F238E27FC236}">
                <a16:creationId xmlns:a16="http://schemas.microsoft.com/office/drawing/2014/main" xmlns="" id="{1C1A330F-CE70-46B8-8DE2-ECB1B41672AA}"/>
              </a:ext>
            </a:extLst>
          </p:cNvPr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latin typeface="+mj-lt"/>
                <a:cs typeface="Arial" charset="0"/>
              </a:rPr>
              <a:t>Μεταβολή του </a:t>
            </a:r>
            <a:r>
              <a:rPr lang="el-GR" altLang="el-GR" sz="2400" b="1" dirty="0" err="1">
                <a:latin typeface="+mj-lt"/>
                <a:cs typeface="Arial" charset="0"/>
              </a:rPr>
              <a:t>pH</a:t>
            </a:r>
            <a:r>
              <a:rPr lang="el-GR" altLang="el-GR" sz="2400" b="1" dirty="0">
                <a:latin typeface="+mj-lt"/>
                <a:cs typeface="Arial" charset="0"/>
              </a:rPr>
              <a:t> σε σχέση με τη συγκέντρωση των Η</a:t>
            </a:r>
            <a:r>
              <a:rPr lang="el-GR" altLang="el-GR" sz="2400" b="1" baseline="30000" dirty="0">
                <a:latin typeface="+mj-lt"/>
                <a:cs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556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jacquelinejencquel.com/wp-content/uploads/2012/04/Dying-Man.jpeg">
            <a:extLst>
              <a:ext uri="{FF2B5EF4-FFF2-40B4-BE49-F238E27FC236}">
                <a16:creationId xmlns:a16="http://schemas.microsoft.com/office/drawing/2014/main" xmlns="" id="{9C412293-A482-48D1-8EFE-9893DC98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4401"/>
            <a:ext cx="3559629" cy="35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D3EA72-9DC7-4FC3-A932-9905BE265F81}"/>
              </a:ext>
            </a:extLst>
          </p:cNvPr>
          <p:cNvSpPr txBox="1"/>
          <p:nvPr/>
        </p:nvSpPr>
        <p:spPr>
          <a:xfrm>
            <a:off x="4293703" y="1633116"/>
            <a:ext cx="4760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Σοβαρή διαταραχή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Σε βαριά πάσχοντες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Με αυξημένη </a:t>
            </a:r>
            <a:r>
              <a:rPr lang="el-GR" sz="2400" dirty="0" smtClean="0"/>
              <a:t>συννοσηρότητα </a:t>
            </a:r>
            <a:endParaRPr lang="el-GR" sz="2400" dirty="0"/>
          </a:p>
        </p:txBody>
      </p:sp>
      <p:sp>
        <p:nvSpPr>
          <p:cNvPr id="5" name="Ορθογώνιο 3">
            <a:extLst>
              <a:ext uri="{FF2B5EF4-FFF2-40B4-BE49-F238E27FC236}">
                <a16:creationId xmlns:a16="http://schemas.microsoft.com/office/drawing/2014/main" xmlns="" id="{325C741D-8247-4776-8AFF-F1CF0FD8C35A}"/>
              </a:ext>
            </a:extLst>
          </p:cNvPr>
          <p:cNvSpPr/>
          <p:nvPr/>
        </p:nvSpPr>
        <p:spPr>
          <a:xfrm>
            <a:off x="395288" y="332656"/>
            <a:ext cx="835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Μεταβολική &amp; αναπνευστική αλκάλωση</a:t>
            </a:r>
            <a:endParaRPr lang="el-G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8AEFC-2438-4860-BB11-26FA05BD6500}"/>
              </a:ext>
            </a:extLst>
          </p:cNvPr>
          <p:cNvSpPr txBox="1"/>
          <p:nvPr/>
        </p:nvSpPr>
        <p:spPr>
          <a:xfrm>
            <a:off x="6132443" y="4075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D6A2FB2D-93E3-49D5-8539-12D6CB5B885B}"/>
              </a:ext>
            </a:extLst>
          </p:cNvPr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ΘΝΗΤΟΤΗΤΑ</a:t>
            </a:r>
            <a:r>
              <a:rPr lang="en-US" altLang="el-GR" sz="2800" b="1" dirty="0">
                <a:latin typeface="+mj-lt"/>
                <a:cs typeface="Arial" charset="0"/>
              </a:rPr>
              <a:t> </a:t>
            </a:r>
            <a:r>
              <a:rPr lang="el-GR" altLang="el-GR" sz="2800" b="1" dirty="0">
                <a:latin typeface="+mj-lt"/>
                <a:cs typeface="Arial" charset="0"/>
              </a:rPr>
              <a:t>ΤΗΣ ΑΛΚΑΛΑΙΜΙΑΣ</a:t>
            </a:r>
            <a:endParaRPr lang="el-GR" altLang="el-GR" sz="2800" b="1" baseline="30000" dirty="0">
              <a:latin typeface="+mj-lt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BA246-49A9-41AB-9693-A0B5EB84429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854762" y="1479316"/>
            <a:ext cx="6838122" cy="4583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9A16EE-3A17-4259-A6D0-013BFB71BF0B}"/>
              </a:ext>
            </a:extLst>
          </p:cNvPr>
          <p:cNvSpPr/>
          <p:nvPr/>
        </p:nvSpPr>
        <p:spPr>
          <a:xfrm>
            <a:off x="4464441" y="6078637"/>
            <a:ext cx="3520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Anderson</a:t>
            </a:r>
            <a:r>
              <a:rPr lang="el-GR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South Med J 1987</a:t>
            </a:r>
            <a:endParaRPr lang="el-G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98A0AD-75FA-4267-BCB8-B085CE5EF27D}"/>
              </a:ext>
            </a:extLst>
          </p:cNvPr>
          <p:cNvSpPr txBox="1"/>
          <p:nvPr/>
        </p:nvSpPr>
        <p:spPr>
          <a:xfrm>
            <a:off x="3061252" y="1779104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N=409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6655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8AEFC-2438-4860-BB11-26FA05BD6500}"/>
              </a:ext>
            </a:extLst>
          </p:cNvPr>
          <p:cNvSpPr txBox="1"/>
          <p:nvPr/>
        </p:nvSpPr>
        <p:spPr>
          <a:xfrm>
            <a:off x="6132443" y="4075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cxnSp>
        <p:nvCxnSpPr>
          <p:cNvPr id="6" name="Ευθεία γραμμή σύνδεσης 3">
            <a:extLst>
              <a:ext uri="{FF2B5EF4-FFF2-40B4-BE49-F238E27FC236}">
                <a16:creationId xmlns:a16="http://schemas.microsoft.com/office/drawing/2014/main" xmlns="" id="{062C4813-72A4-4963-87D3-D084AF2AD2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6765" y="5781527"/>
            <a:ext cx="3315324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52F30C-C58D-4619-9A8D-C210AE734736}"/>
              </a:ext>
            </a:extLst>
          </p:cNvPr>
          <p:cNvSpPr txBox="1"/>
          <p:nvPr/>
        </p:nvSpPr>
        <p:spPr>
          <a:xfrm>
            <a:off x="5953537" y="4740965"/>
            <a:ext cx="243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/>
              <a:t>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8894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A38E8FDB-4454-42D2-8A36-F4F9875707CE}"/>
              </a:ext>
            </a:extLst>
          </p:cNvPr>
          <p:cNvSpPr/>
          <p:nvPr/>
        </p:nvSpPr>
        <p:spPr>
          <a:xfrm>
            <a:off x="398623" y="293467"/>
            <a:ext cx="549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800" b="1" dirty="0">
                <a:latin typeface="+mj-lt"/>
                <a:cs typeface="Arial" charset="0"/>
              </a:rPr>
              <a:t>Μεταβολική αλκάλωση</a:t>
            </a:r>
            <a:endParaRPr lang="el-GR" sz="2800" b="1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024611C-E4B7-4FB3-8E6D-30FF973FEB19}"/>
              </a:ext>
            </a:extLst>
          </p:cNvPr>
          <p:cNvGrpSpPr/>
          <p:nvPr/>
        </p:nvGrpSpPr>
        <p:grpSpPr>
          <a:xfrm rot="968168">
            <a:off x="6244490" y="413114"/>
            <a:ext cx="2529046" cy="1410078"/>
            <a:chOff x="3180723" y="5053075"/>
            <a:chExt cx="3038537" cy="1443213"/>
          </a:xfrm>
          <a:solidFill>
            <a:schemeClr val="bg1"/>
          </a:solidFill>
        </p:grpSpPr>
        <p:grpSp>
          <p:nvGrpSpPr>
            <p:cNvPr id="6" name="Ομάδα 7">
              <a:extLst>
                <a:ext uri="{FF2B5EF4-FFF2-40B4-BE49-F238E27FC236}">
                  <a16:creationId xmlns:a16="http://schemas.microsoft.com/office/drawing/2014/main" xmlns="" id="{6CFE50FD-9169-4C4D-B2CA-AC91BF2987B2}"/>
                </a:ext>
              </a:extLst>
            </p:cNvPr>
            <p:cNvGrpSpPr/>
            <p:nvPr/>
          </p:nvGrpSpPr>
          <p:grpSpPr>
            <a:xfrm>
              <a:off x="3491880" y="5053075"/>
              <a:ext cx="2532743" cy="1443213"/>
              <a:chOff x="2915816" y="2492896"/>
              <a:chExt cx="3778534" cy="1819276"/>
            </a:xfrm>
            <a:grpFill/>
          </p:grpSpPr>
          <p:pic>
            <p:nvPicPr>
              <p:cNvPr id="9" name="Picture 2" descr="http://blogs.sch.gr/dmargaris/files/2009/01/image0056.png">
                <a:extLst>
                  <a:ext uri="{FF2B5EF4-FFF2-40B4-BE49-F238E27FC236}">
                    <a16:creationId xmlns:a16="http://schemas.microsoft.com/office/drawing/2014/main" xmlns="" id="{789D3378-F684-44D3-8B0C-9DA8B6871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2492896"/>
                <a:ext cx="3778534" cy="1819276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0" name="Ορθογώνιο 11">
                <a:extLst>
                  <a:ext uri="{FF2B5EF4-FFF2-40B4-BE49-F238E27FC236}">
                    <a16:creationId xmlns:a16="http://schemas.microsoft.com/office/drawing/2014/main" xmlns="" id="{887FF2BE-FFDB-4B00-A734-B276C1EB9E70}"/>
                  </a:ext>
                </a:extLst>
              </p:cNvPr>
              <p:cNvSpPr/>
              <p:nvPr/>
            </p:nvSpPr>
            <p:spPr>
              <a:xfrm>
                <a:off x="5508104" y="2591370"/>
                <a:ext cx="1008112" cy="8376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Ορθογώνιο 12">
                <a:extLst>
                  <a:ext uri="{FF2B5EF4-FFF2-40B4-BE49-F238E27FC236}">
                    <a16:creationId xmlns:a16="http://schemas.microsoft.com/office/drawing/2014/main" xmlns="" id="{B9B1FE64-9A1B-454B-86FC-23A14FA099CD}"/>
                  </a:ext>
                </a:extLst>
              </p:cNvPr>
              <p:cNvSpPr/>
              <p:nvPr/>
            </p:nvSpPr>
            <p:spPr>
              <a:xfrm>
                <a:off x="2987824" y="2591370"/>
                <a:ext cx="1008112" cy="8376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7A58B7-BF8B-4F86-8558-B8FC03F3B3A9}"/>
                </a:ext>
              </a:extLst>
            </p:cNvPr>
            <p:cNvSpPr txBox="1"/>
            <p:nvPr/>
          </p:nvSpPr>
          <p:spPr>
            <a:xfrm>
              <a:off x="3180723" y="5115728"/>
              <a:ext cx="1368152" cy="6565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↑</a:t>
              </a:r>
              <a:r>
                <a:rPr lang="en-US" b="1" dirty="0"/>
                <a:t> HCO</a:t>
              </a:r>
              <a:r>
                <a:rPr lang="en-US" b="1" baseline="-25000" dirty="0"/>
                <a:t>3</a:t>
              </a:r>
              <a:r>
                <a:rPr lang="en-US" b="1" baseline="30000" dirty="0"/>
                <a:t>-</a:t>
              </a:r>
              <a:r>
                <a:rPr lang="el-GR" b="1" dirty="0"/>
                <a:t>  1</a:t>
              </a:r>
              <a:r>
                <a:rPr lang="en-US" b="1" dirty="0" err="1"/>
                <a:t>mEq</a:t>
              </a:r>
              <a:r>
                <a:rPr lang="en-US" b="1" dirty="0"/>
                <a:t>/L</a:t>
              </a:r>
              <a:endParaRPr lang="el-GR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0D4D076-60DB-40F9-9887-3FE464C764FD}"/>
                </a:ext>
              </a:extLst>
            </p:cNvPr>
            <p:cNvSpPr txBox="1"/>
            <p:nvPr/>
          </p:nvSpPr>
          <p:spPr>
            <a:xfrm>
              <a:off x="4883360" y="5115726"/>
              <a:ext cx="1335900" cy="6565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↑</a:t>
              </a:r>
              <a:r>
                <a:rPr lang="en-US" b="1" dirty="0"/>
                <a:t> PaCO</a:t>
              </a:r>
              <a:r>
                <a:rPr lang="en-US" b="1" baseline="-25000" dirty="0"/>
                <a:t>2</a:t>
              </a:r>
              <a:r>
                <a:rPr lang="el-GR" b="1" dirty="0"/>
                <a:t>  </a:t>
              </a:r>
              <a:r>
                <a:rPr lang="en-US" b="1" dirty="0"/>
                <a:t>0,7mmHg</a:t>
              </a:r>
              <a:endParaRPr lang="el-GR" b="1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AA4BE0-68A3-40EF-A806-6DFAE5C7FD7B}"/>
              </a:ext>
            </a:extLst>
          </p:cNvPr>
          <p:cNvSpPr/>
          <p:nvPr/>
        </p:nvSpPr>
        <p:spPr>
          <a:xfrm>
            <a:off x="566540" y="1024242"/>
            <a:ext cx="7563677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Απώλεια Η</a:t>
            </a:r>
            <a:r>
              <a:rPr lang="el-GR" b="1" baseline="30000" dirty="0"/>
              <a:t>+</a:t>
            </a:r>
          </a:p>
          <a:p>
            <a:pPr marL="352425" indent="-352425"/>
            <a:r>
              <a:rPr lang="el-GR" sz="1400" dirty="0"/>
              <a:t>1.     </a:t>
            </a:r>
            <a:r>
              <a:rPr lang="el-GR" sz="1600" dirty="0"/>
              <a:t>Απώλειες από το γαστρεντερικό σύστημα</a:t>
            </a:r>
          </a:p>
          <a:p>
            <a:pPr marL="627063" lvl="2" indent="-352425">
              <a:buAutoNum type="alphaLcPeriod"/>
            </a:pPr>
            <a:r>
              <a:rPr lang="el-GR" sz="1400" dirty="0"/>
              <a:t>Απώλειες από το ανώτερο πεπτικό (έμετοι, </a:t>
            </a:r>
            <a:r>
              <a:rPr lang="el-GR" sz="1400" dirty="0" err="1"/>
              <a:t>ρινογαστρικός</a:t>
            </a:r>
            <a:r>
              <a:rPr lang="el-GR" sz="1400" dirty="0"/>
              <a:t> σωλήνας)</a:t>
            </a:r>
            <a:endParaRPr lang="en-US" sz="1400" dirty="0"/>
          </a:p>
          <a:p>
            <a:pPr marL="627063" lvl="2" indent="-352425">
              <a:buAutoNum type="alphaLcPeriod"/>
            </a:pPr>
            <a:r>
              <a:rPr lang="el-GR" sz="1400" dirty="0"/>
              <a:t>Διάρροια με απώλεια </a:t>
            </a:r>
            <a:r>
              <a:rPr lang="el-GR" sz="1400" dirty="0" err="1"/>
              <a:t>Cl</a:t>
            </a:r>
            <a:r>
              <a:rPr lang="el-GR" sz="1400" baseline="30000" dirty="0"/>
              <a:t>-</a:t>
            </a:r>
            <a:endParaRPr lang="en-US" sz="1400" baseline="30000" dirty="0"/>
          </a:p>
          <a:p>
            <a:pPr lvl="1"/>
            <a:endParaRPr lang="el-GR" sz="1400" baseline="30000" dirty="0"/>
          </a:p>
          <a:p>
            <a:r>
              <a:rPr lang="el-GR" sz="1400" dirty="0"/>
              <a:t>2.  </a:t>
            </a:r>
            <a:r>
              <a:rPr lang="el-GR" sz="1600" dirty="0"/>
              <a:t>Απώλειες από τους νεφρούς</a:t>
            </a:r>
            <a:endParaRPr lang="el-GR" sz="1400" dirty="0"/>
          </a:p>
          <a:p>
            <a:pPr marL="627063" lvl="2" indent="-352425"/>
            <a:r>
              <a:rPr lang="el-GR" sz="1400" dirty="0"/>
              <a:t>a.	Διουρητικά (της αγκύλης ή </a:t>
            </a:r>
            <a:r>
              <a:rPr lang="el-GR" sz="1400" dirty="0" err="1"/>
              <a:t>θειαζιδικά</a:t>
            </a:r>
            <a:r>
              <a:rPr lang="el-GR" sz="1400" dirty="0"/>
              <a:t>)</a:t>
            </a:r>
          </a:p>
          <a:p>
            <a:pPr marL="627063" lvl="2" indent="-352425"/>
            <a:r>
              <a:rPr lang="el-GR" sz="1400" dirty="0"/>
              <a:t>b.	Σύνδρομα περίσσειας </a:t>
            </a:r>
            <a:r>
              <a:rPr lang="el-GR" sz="1400" dirty="0" err="1"/>
              <a:t>αλατοκορτικοειδών</a:t>
            </a:r>
            <a:r>
              <a:rPr lang="el-GR" sz="1400" dirty="0"/>
              <a:t>- </a:t>
            </a:r>
            <a:r>
              <a:rPr lang="el-GR" sz="1400" dirty="0" err="1"/>
              <a:t>Υπεραλδοστερονισμός</a:t>
            </a:r>
            <a:endParaRPr lang="el-GR" sz="1400" dirty="0"/>
          </a:p>
          <a:p>
            <a:pPr marL="627063" lvl="2" indent="-352425"/>
            <a:r>
              <a:rPr lang="el-GR" sz="1400" dirty="0"/>
              <a:t>c.	</a:t>
            </a:r>
            <a:r>
              <a:rPr lang="el-GR" sz="1400" dirty="0" err="1"/>
              <a:t>Μεθυπερκαπνική</a:t>
            </a:r>
            <a:r>
              <a:rPr lang="el-GR" sz="1400" dirty="0"/>
              <a:t> ΜΑ</a:t>
            </a:r>
          </a:p>
          <a:p>
            <a:pPr marL="627063" lvl="2" indent="-352425"/>
            <a:r>
              <a:rPr lang="el-GR" sz="1400" dirty="0"/>
              <a:t>d.	</a:t>
            </a:r>
            <a:r>
              <a:rPr lang="el-GR" sz="1400" dirty="0" smtClean="0"/>
              <a:t>Υποχλωραιμία</a:t>
            </a:r>
            <a:endParaRPr lang="el-GR" sz="1400" dirty="0"/>
          </a:p>
          <a:p>
            <a:pPr marL="627063" lvl="2" indent="-352425">
              <a:buAutoNum type="alphaLcPeriod" startAt="5"/>
            </a:pPr>
            <a:r>
              <a:rPr lang="el-GR" sz="1400" dirty="0"/>
              <a:t>Χορήγηση υψηλών δόσεων </a:t>
            </a:r>
            <a:r>
              <a:rPr lang="el-GR" sz="1400" dirty="0" err="1"/>
              <a:t>πενικιλλινών</a:t>
            </a:r>
            <a:r>
              <a:rPr lang="el-GR" sz="1400" dirty="0"/>
              <a:t> υψηλής περιεκτικότητας σε </a:t>
            </a:r>
            <a:r>
              <a:rPr lang="el-GR" sz="1400" dirty="0" err="1"/>
              <a:t>Na</a:t>
            </a:r>
            <a:r>
              <a:rPr lang="el-GR" sz="1400" baseline="30000" dirty="0"/>
              <a:t>+</a:t>
            </a:r>
            <a:endParaRPr lang="en-US" sz="1400" baseline="30000" dirty="0"/>
          </a:p>
          <a:p>
            <a:pPr lvl="2"/>
            <a:endParaRPr lang="el-GR" sz="1400" baseline="30000" dirty="0"/>
          </a:p>
          <a:p>
            <a:r>
              <a:rPr lang="el-GR" sz="1400" dirty="0"/>
              <a:t>3.  </a:t>
            </a:r>
            <a:r>
              <a:rPr lang="el-GR" sz="1600" dirty="0"/>
              <a:t>Είσοδος Η</a:t>
            </a:r>
            <a:r>
              <a:rPr lang="el-GR" sz="1600" baseline="30000" dirty="0"/>
              <a:t>+ </a:t>
            </a:r>
            <a:r>
              <a:rPr lang="el-GR" sz="1600" dirty="0"/>
              <a:t> στα κύτταρα</a:t>
            </a:r>
            <a:endParaRPr lang="el-GR" sz="1400" dirty="0"/>
          </a:p>
          <a:p>
            <a:pPr marL="719138" lvl="2" indent="-366713" defTabSz="261938"/>
            <a:r>
              <a:rPr lang="el-GR" sz="1400" dirty="0"/>
              <a:t>a.	Σοβαρή </a:t>
            </a:r>
            <a:r>
              <a:rPr lang="el-GR" sz="1400" dirty="0" err="1"/>
              <a:t>υποκαλιαιμία</a:t>
            </a:r>
            <a:endParaRPr lang="el-GR" sz="1400" dirty="0"/>
          </a:p>
          <a:p>
            <a:endParaRPr lang="en-US" sz="1400" dirty="0"/>
          </a:p>
          <a:p>
            <a:r>
              <a:rPr lang="el-GR" b="1" dirty="0"/>
              <a:t>Κατακράτηση HCO</a:t>
            </a:r>
            <a:r>
              <a:rPr lang="el-GR" b="1" baseline="-25000" dirty="0"/>
              <a:t>3</a:t>
            </a:r>
            <a:r>
              <a:rPr lang="en-US" b="1" baseline="30000" dirty="0"/>
              <a:t>-</a:t>
            </a:r>
            <a:endParaRPr lang="el-GR" b="1" baseline="30000" dirty="0"/>
          </a:p>
          <a:p>
            <a:r>
              <a:rPr lang="el-GR" sz="1400" dirty="0"/>
              <a:t>1.  </a:t>
            </a:r>
            <a:r>
              <a:rPr lang="el-GR" sz="1600" dirty="0"/>
              <a:t>Χορήγηση NaHCO</a:t>
            </a:r>
            <a:r>
              <a:rPr lang="el-GR" sz="1600" baseline="-25000" dirty="0"/>
              <a:t>3</a:t>
            </a:r>
          </a:p>
          <a:p>
            <a:r>
              <a:rPr lang="el-GR" sz="1600" dirty="0"/>
              <a:t>2.  Πολλαπλές μεταγγίσεις αίματος ή πλάσματος (κιτρικά)</a:t>
            </a:r>
          </a:p>
          <a:p>
            <a:r>
              <a:rPr lang="el-GR" sz="1600" dirty="0"/>
              <a:t>3.  Σύνδρομο «γάλακτος-</a:t>
            </a:r>
            <a:r>
              <a:rPr lang="el-GR" sz="1600" dirty="0" err="1"/>
              <a:t>αλκάλεο</a:t>
            </a:r>
            <a:r>
              <a:rPr lang="el-GR" sz="1600" dirty="0"/>
              <a:t>ς»</a:t>
            </a:r>
          </a:p>
          <a:p>
            <a:endParaRPr lang="el-GR" sz="1400" dirty="0"/>
          </a:p>
          <a:p>
            <a:r>
              <a:rPr lang="el-GR" b="1" dirty="0"/>
              <a:t>Μεταβολική αλκάλωση από συστολή όγκου</a:t>
            </a:r>
          </a:p>
          <a:p>
            <a:r>
              <a:rPr lang="el-GR" sz="1400" dirty="0"/>
              <a:t>1. </a:t>
            </a:r>
            <a:r>
              <a:rPr lang="el-GR" sz="1600" dirty="0"/>
              <a:t>Απώλειες μεγάλης ποσότητας ιδρώτα σε ασθενείς με κυστική ίνωση</a:t>
            </a:r>
          </a:p>
          <a:p>
            <a:r>
              <a:rPr lang="el-GR" sz="1600" dirty="0"/>
              <a:t>2. Διουρητικά (αγκύλης ή θειαζιδικά)</a:t>
            </a:r>
          </a:p>
        </p:txBody>
      </p:sp>
    </p:spTree>
    <p:extLst>
      <p:ext uri="{BB962C8B-B14F-4D97-AF65-F5344CB8AC3E}">
        <p14:creationId xmlns:p14="http://schemas.microsoft.com/office/powerpoint/2010/main" val="14616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6BE9E3-89E0-4839-96F3-082F23784F03}"/>
              </a:ext>
            </a:extLst>
          </p:cNvPr>
          <p:cNvSpPr/>
          <p:nvPr/>
        </p:nvSpPr>
        <p:spPr>
          <a:xfrm>
            <a:off x="616227" y="1249598"/>
            <a:ext cx="694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err="1"/>
              <a:t>Υποξαιμία</a:t>
            </a:r>
            <a:endParaRPr lang="el-GR" b="1" dirty="0"/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Αναπνευστικά νοσήματα: πνευμονία, διάμεση </a:t>
            </a:r>
            <a:r>
              <a:rPr lang="el-GR" dirty="0" smtClean="0"/>
              <a:t>ίνωση </a:t>
            </a:r>
            <a:r>
              <a:rPr lang="el-GR" dirty="0"/>
              <a:t>πνευμονική εμβολή, πνευμονικό οίδημα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Συμφορητική καρδιακή ανεπάρκεια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Υπόταση ή σοβαρή αναιμία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Διαμονή σε μεγάλο υψόμετρο</a:t>
            </a:r>
          </a:p>
          <a:p>
            <a:endParaRPr lang="el-GR" b="1" dirty="0"/>
          </a:p>
          <a:p>
            <a:r>
              <a:rPr lang="el-GR" b="1" dirty="0"/>
              <a:t>Αναπνευστικές νόσοι</a:t>
            </a:r>
          </a:p>
          <a:p>
            <a:endParaRPr lang="el-GR" b="1" dirty="0"/>
          </a:p>
          <a:p>
            <a:r>
              <a:rPr lang="el-GR" b="1" dirty="0"/>
              <a:t>Άμεση διέγερση του αναπνευστικού κέντρου</a:t>
            </a:r>
          </a:p>
          <a:p>
            <a:pPr lvl="1"/>
            <a:r>
              <a:rPr lang="el-GR" dirty="0"/>
              <a:t>1.	Πόνος, Ψυχογενής υπεραερισμός</a:t>
            </a:r>
          </a:p>
          <a:p>
            <a:pPr lvl="1"/>
            <a:r>
              <a:rPr lang="el-GR" dirty="0"/>
              <a:t>2.	Ηπατική ανεπάρκεια</a:t>
            </a:r>
          </a:p>
          <a:p>
            <a:pPr lvl="1"/>
            <a:r>
              <a:rPr lang="el-GR" dirty="0"/>
              <a:t>3.	Σηψαιμία από </a:t>
            </a:r>
            <a:r>
              <a:rPr lang="el-GR" dirty="0" err="1"/>
              <a:t>Gram</a:t>
            </a:r>
            <a:r>
              <a:rPr lang="el-GR" dirty="0"/>
              <a:t>-αρνητικούς μικροοργανισμούς</a:t>
            </a:r>
          </a:p>
          <a:p>
            <a:pPr lvl="1"/>
            <a:r>
              <a:rPr lang="el-GR" dirty="0"/>
              <a:t>4.	Δηλητηρίαση από σαλικυλικά</a:t>
            </a:r>
          </a:p>
          <a:p>
            <a:pPr lvl="1"/>
            <a:r>
              <a:rPr lang="el-GR" dirty="0"/>
              <a:t>5.	Εγκυμοσύνη</a:t>
            </a:r>
          </a:p>
          <a:p>
            <a:pPr lvl="1"/>
            <a:r>
              <a:rPr lang="el-GR" dirty="0"/>
              <a:t>6.	Νευρολογικά νοσήματα: εγκεφαλικά, </a:t>
            </a:r>
            <a:r>
              <a:rPr lang="el-GR" dirty="0" err="1"/>
              <a:t>γεφυρικοί</a:t>
            </a:r>
            <a:r>
              <a:rPr lang="el-GR" dirty="0"/>
              <a:t> όγκοι</a:t>
            </a:r>
          </a:p>
          <a:p>
            <a:endParaRPr lang="el-GR" b="1" dirty="0"/>
          </a:p>
          <a:p>
            <a:r>
              <a:rPr lang="el-GR" b="1" dirty="0"/>
              <a:t>Μηχανικός αερισμός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C87AE2F-2DCE-4CA1-9204-09A3195288B5}"/>
              </a:ext>
            </a:extLst>
          </p:cNvPr>
          <p:cNvGrpSpPr/>
          <p:nvPr/>
        </p:nvGrpSpPr>
        <p:grpSpPr>
          <a:xfrm rot="968168">
            <a:off x="6315003" y="406483"/>
            <a:ext cx="2481306" cy="1410080"/>
            <a:chOff x="3180723" y="5053075"/>
            <a:chExt cx="2981185" cy="1443213"/>
          </a:xfrm>
          <a:solidFill>
            <a:schemeClr val="bg1"/>
          </a:solidFill>
        </p:grpSpPr>
        <p:grpSp>
          <p:nvGrpSpPr>
            <p:cNvPr id="6" name="Ομάδα 7">
              <a:extLst>
                <a:ext uri="{FF2B5EF4-FFF2-40B4-BE49-F238E27FC236}">
                  <a16:creationId xmlns:a16="http://schemas.microsoft.com/office/drawing/2014/main" xmlns="" id="{EB2846C1-DFAC-41B5-85BA-09D38A7BE39E}"/>
                </a:ext>
              </a:extLst>
            </p:cNvPr>
            <p:cNvGrpSpPr/>
            <p:nvPr/>
          </p:nvGrpSpPr>
          <p:grpSpPr>
            <a:xfrm>
              <a:off x="3491880" y="5053075"/>
              <a:ext cx="2532743" cy="1443213"/>
              <a:chOff x="2915816" y="2492896"/>
              <a:chExt cx="3778534" cy="1819276"/>
            </a:xfrm>
            <a:grpFill/>
          </p:grpSpPr>
          <p:pic>
            <p:nvPicPr>
              <p:cNvPr id="10" name="Picture 2" descr="http://blogs.sch.gr/dmargaris/files/2009/01/image0056.png">
                <a:extLst>
                  <a:ext uri="{FF2B5EF4-FFF2-40B4-BE49-F238E27FC236}">
                    <a16:creationId xmlns:a16="http://schemas.microsoft.com/office/drawing/2014/main" xmlns="" id="{BE7C82DF-0598-4509-9163-08B97D109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2492896"/>
                <a:ext cx="3778534" cy="1819276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1" name="Ορθογώνιο 11">
                <a:extLst>
                  <a:ext uri="{FF2B5EF4-FFF2-40B4-BE49-F238E27FC236}">
                    <a16:creationId xmlns:a16="http://schemas.microsoft.com/office/drawing/2014/main" xmlns="" id="{BCDE5E51-806D-49DF-8C9A-58881D92CA20}"/>
                  </a:ext>
                </a:extLst>
              </p:cNvPr>
              <p:cNvSpPr/>
              <p:nvPr/>
            </p:nvSpPr>
            <p:spPr>
              <a:xfrm>
                <a:off x="5508104" y="2591370"/>
                <a:ext cx="1008112" cy="8376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Ορθογώνιο 12">
                <a:extLst>
                  <a:ext uri="{FF2B5EF4-FFF2-40B4-BE49-F238E27FC236}">
                    <a16:creationId xmlns:a16="http://schemas.microsoft.com/office/drawing/2014/main" xmlns="" id="{CFCDC609-8BF6-4DC8-8D0F-A842F8210E66}"/>
                  </a:ext>
                </a:extLst>
              </p:cNvPr>
              <p:cNvSpPr/>
              <p:nvPr/>
            </p:nvSpPr>
            <p:spPr>
              <a:xfrm>
                <a:off x="2987824" y="2591370"/>
                <a:ext cx="1008112" cy="8376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5CEA888-7C29-43C3-ACBB-24812D990DED}"/>
                </a:ext>
              </a:extLst>
            </p:cNvPr>
            <p:cNvSpPr txBox="1"/>
            <p:nvPr/>
          </p:nvSpPr>
          <p:spPr>
            <a:xfrm>
              <a:off x="3180723" y="5113267"/>
              <a:ext cx="1368152" cy="6615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↓</a:t>
              </a:r>
              <a:r>
                <a:rPr lang="en-US" b="1" dirty="0"/>
                <a:t> PaCO</a:t>
              </a:r>
              <a:r>
                <a:rPr lang="en-US" b="1" baseline="-25000" dirty="0"/>
                <a:t>2</a:t>
              </a:r>
              <a:r>
                <a:rPr lang="el-GR" b="1" dirty="0"/>
                <a:t>  10 </a:t>
              </a:r>
              <a:r>
                <a:rPr lang="en-US" b="1" dirty="0"/>
                <a:t>mmHg</a:t>
              </a:r>
              <a:endParaRPr lang="el-GR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2EFA509-06F7-4614-8BBA-522726424716}"/>
                </a:ext>
              </a:extLst>
            </p:cNvPr>
            <p:cNvSpPr txBox="1"/>
            <p:nvPr/>
          </p:nvSpPr>
          <p:spPr>
            <a:xfrm>
              <a:off x="4743963" y="5127402"/>
              <a:ext cx="1417945" cy="6615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↓</a:t>
              </a:r>
              <a:r>
                <a:rPr lang="en-US" b="1" dirty="0"/>
                <a:t> HCO</a:t>
              </a:r>
              <a:r>
                <a:rPr lang="en-US" b="1" baseline="-25000" dirty="0"/>
                <a:t>3</a:t>
              </a:r>
              <a:r>
                <a:rPr lang="en-US" b="1" baseline="30000" dirty="0"/>
                <a:t>-</a:t>
              </a:r>
              <a:r>
                <a:rPr lang="el-GR" b="1" dirty="0"/>
                <a:t>  1-4 </a:t>
              </a:r>
              <a:r>
                <a:rPr lang="en-US" b="1" dirty="0" err="1"/>
                <a:t>mEq</a:t>
              </a:r>
              <a:r>
                <a:rPr lang="en-US" b="1" dirty="0"/>
                <a:t>/L </a:t>
              </a:r>
              <a:endParaRPr lang="el-GR" b="1" dirty="0"/>
            </a:p>
          </p:txBody>
        </p:sp>
      </p:grpSp>
      <p:sp>
        <p:nvSpPr>
          <p:cNvPr id="14" name="Ορθογώνιο 3">
            <a:extLst>
              <a:ext uri="{FF2B5EF4-FFF2-40B4-BE49-F238E27FC236}">
                <a16:creationId xmlns:a16="http://schemas.microsoft.com/office/drawing/2014/main" xmlns="" id="{F862B7B7-B1D3-46A6-9CA5-996FC6B0FB46}"/>
              </a:ext>
            </a:extLst>
          </p:cNvPr>
          <p:cNvSpPr/>
          <p:nvPr/>
        </p:nvSpPr>
        <p:spPr>
          <a:xfrm>
            <a:off x="359434" y="332656"/>
            <a:ext cx="537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Αναπνευστική </a:t>
            </a:r>
            <a:r>
              <a:rPr lang="el-GR" altLang="el-GR" sz="2800" b="1" dirty="0" err="1">
                <a:latin typeface="+mj-lt"/>
                <a:cs typeface="Arial" charset="0"/>
              </a:rPr>
              <a:t>αλκάλωση</a:t>
            </a:r>
            <a:endParaRPr lang="el-G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851959C5-70AE-435B-B00D-8AB5CDAC4719}"/>
              </a:ext>
            </a:extLst>
          </p:cNvPr>
          <p:cNvSpPr/>
          <p:nvPr/>
        </p:nvSpPr>
        <p:spPr>
          <a:xfrm>
            <a:off x="117567" y="241215"/>
            <a:ext cx="874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Σημασία του </a:t>
            </a:r>
            <a:r>
              <a:rPr lang="en-US" altLang="el-GR" sz="2800" b="1" dirty="0">
                <a:latin typeface="+mj-lt"/>
                <a:cs typeface="Arial" charset="0"/>
              </a:rPr>
              <a:t>pH </a:t>
            </a:r>
            <a:r>
              <a:rPr lang="el-GR" altLang="el-GR" sz="2800" b="1" dirty="0">
                <a:latin typeface="+mj-lt"/>
                <a:cs typeface="Arial" charset="0"/>
              </a:rPr>
              <a:t>στην κυτταρική λειτουργία</a:t>
            </a:r>
            <a:endParaRPr lang="el-GR" sz="2800" b="1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F90BF0A-F5ED-417B-A3FD-05784BF8C64F}"/>
              </a:ext>
            </a:extLst>
          </p:cNvPr>
          <p:cNvGrpSpPr/>
          <p:nvPr/>
        </p:nvGrpSpPr>
        <p:grpSpPr>
          <a:xfrm>
            <a:off x="3954946" y="2146845"/>
            <a:ext cx="4491516" cy="3597966"/>
            <a:chOff x="1728580" y="1560443"/>
            <a:chExt cx="4491516" cy="35979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93B5EBA-3004-47F2-B925-699C7151D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0" b="12227"/>
            <a:stretch/>
          </p:blipFill>
          <p:spPr>
            <a:xfrm>
              <a:off x="1728580" y="1560443"/>
              <a:ext cx="4491516" cy="359796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0CC00142-53C6-4C8D-99BE-470F05EBAF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4" y="2445028"/>
              <a:ext cx="0" cy="237545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9A04485-2073-4742-BCDC-E38E27828BBF}"/>
                </a:ext>
              </a:extLst>
            </p:cNvPr>
            <p:cNvSpPr txBox="1"/>
            <p:nvPr/>
          </p:nvSpPr>
          <p:spPr>
            <a:xfrm>
              <a:off x="3429001" y="4144618"/>
              <a:ext cx="1351722" cy="33855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5500">
                  <a:srgbClr val="ABC0E4"/>
                </a:gs>
                <a:gs pos="100000">
                  <a:schemeClr val="accent1">
                    <a:lumMod val="45000"/>
                    <a:lumOff val="55000"/>
                    <a:alpha val="81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effectLst>
              <a:reflection stA="0" endPos="630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/>
                <a:t>Ιδανικό </a:t>
              </a:r>
              <a:r>
                <a:rPr lang="en-US" sz="1600" b="1" dirty="0"/>
                <a:t>pH</a:t>
              </a:r>
              <a:endParaRPr lang="el-GR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D76236C-7F54-4151-93BB-4D4631CBB294}"/>
                </a:ext>
              </a:extLst>
            </p:cNvPr>
            <p:cNvSpPr txBox="1"/>
            <p:nvPr/>
          </p:nvSpPr>
          <p:spPr>
            <a:xfrm rot="16200000">
              <a:off x="1210638" y="3261164"/>
              <a:ext cx="185924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err="1"/>
                <a:t>Ενζυμική</a:t>
              </a:r>
              <a:r>
                <a:rPr lang="el-GR" sz="1600" b="1" dirty="0"/>
                <a:t> δραστηριότητα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D32094-69BA-4CFE-A61F-4683D73F1A70}"/>
              </a:ext>
            </a:extLst>
          </p:cNvPr>
          <p:cNvSpPr txBox="1"/>
          <p:nvPr/>
        </p:nvSpPr>
        <p:spPr>
          <a:xfrm>
            <a:off x="10406270" y="4283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D61E70-B3C5-4E9D-8622-CDAB3FAB74AE}"/>
              </a:ext>
            </a:extLst>
          </p:cNvPr>
          <p:cNvSpPr txBox="1"/>
          <p:nvPr/>
        </p:nvSpPr>
        <p:spPr>
          <a:xfrm>
            <a:off x="359434" y="1147602"/>
            <a:ext cx="8389279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</a:rPr>
              <a:t>Στερεοχημική διαμόρφωση των πρωτεϊνών - </a:t>
            </a:r>
            <a:r>
              <a:rPr lang="el-GR" sz="2000" b="1" dirty="0" err="1">
                <a:solidFill>
                  <a:srgbClr val="FF0000"/>
                </a:solidFill>
              </a:rPr>
              <a:t>Ενζυμική</a:t>
            </a:r>
            <a:r>
              <a:rPr lang="el-GR" sz="2000" b="1" dirty="0">
                <a:solidFill>
                  <a:srgbClr val="FF0000"/>
                </a:solidFill>
              </a:rPr>
              <a:t> λειτουργία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FD12E7-C193-4A51-AB26-F2941E42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3327">
            <a:off x="425869" y="2584179"/>
            <a:ext cx="3505200" cy="2571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2D105F6-2C98-4597-812E-3673C09D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" y="2404168"/>
            <a:ext cx="3632850" cy="26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14CE6F-605B-4B72-AA0F-164E76BF8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6557">
            <a:off x="87373" y="2246754"/>
            <a:ext cx="2785839" cy="2043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3D9BFE-A3E5-46D1-A151-51754A782E56}"/>
              </a:ext>
            </a:extLst>
          </p:cNvPr>
          <p:cNvSpPr txBox="1"/>
          <p:nvPr/>
        </p:nvSpPr>
        <p:spPr>
          <a:xfrm>
            <a:off x="2655266" y="1883057"/>
            <a:ext cx="6341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Βιοχημικές μεταβολικές αντιδράσεις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Ακεραιότητα κυτταρικής μεμβράνης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Λειτουργία διαύλων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Κατανομή ηλεκτρολυτών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err="1"/>
              <a:t>Ερεθισιμότητα</a:t>
            </a:r>
            <a:r>
              <a:rPr lang="el-GR" sz="2400" dirty="0"/>
              <a:t> μυϊκών και νευρικών κυττάρων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Αγγειακός τόνος </a:t>
            </a:r>
          </a:p>
        </p:txBody>
      </p:sp>
      <p:sp>
        <p:nvSpPr>
          <p:cNvPr id="6" name="Ορθογώνιο 3">
            <a:extLst>
              <a:ext uri="{FF2B5EF4-FFF2-40B4-BE49-F238E27FC236}">
                <a16:creationId xmlns:a16="http://schemas.microsoft.com/office/drawing/2014/main" xmlns="" id="{851959C5-70AE-435B-B00D-8AB5CDAC4719}"/>
              </a:ext>
            </a:extLst>
          </p:cNvPr>
          <p:cNvSpPr/>
          <p:nvPr/>
        </p:nvSpPr>
        <p:spPr>
          <a:xfrm>
            <a:off x="117567" y="241215"/>
            <a:ext cx="874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Σημασία του </a:t>
            </a:r>
            <a:r>
              <a:rPr lang="en-US" altLang="el-GR" sz="2800" b="1" dirty="0">
                <a:latin typeface="+mj-lt"/>
                <a:cs typeface="Arial" charset="0"/>
              </a:rPr>
              <a:t>pH </a:t>
            </a:r>
            <a:r>
              <a:rPr lang="el-GR" altLang="el-GR" sz="2800" b="1" dirty="0">
                <a:latin typeface="+mj-lt"/>
                <a:cs typeface="Arial" charset="0"/>
              </a:rPr>
              <a:t>στην κυτταρική λειτουργία</a:t>
            </a:r>
            <a:endParaRPr lang="el-G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2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Ορθογώνιο 3">
            <a:extLst>
              <a:ext uri="{FF2B5EF4-FFF2-40B4-BE49-F238E27FC236}">
                <a16:creationId xmlns:a16="http://schemas.microsoft.com/office/drawing/2014/main" xmlns="" id="{B058D023-F177-4D6B-8965-09C9F8DED30C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Αλκάλωση και υποκαλιαιμία</a:t>
            </a:r>
            <a:endParaRPr lang="el-GR" sz="2800" b="1" dirty="0"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6CA3D53-2044-428C-B5E6-EEA5FAF731D9}"/>
              </a:ext>
            </a:extLst>
          </p:cNvPr>
          <p:cNvGrpSpPr/>
          <p:nvPr/>
        </p:nvGrpSpPr>
        <p:grpSpPr>
          <a:xfrm>
            <a:off x="2244829" y="1083042"/>
            <a:ext cx="4980919" cy="5270503"/>
            <a:chOff x="-1601611" y="943896"/>
            <a:chExt cx="4980919" cy="52705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64E6C51-55B7-4C0B-8F20-8CD233C92A5A}"/>
                </a:ext>
              </a:extLst>
            </p:cNvPr>
            <p:cNvGrpSpPr/>
            <p:nvPr/>
          </p:nvGrpSpPr>
          <p:grpSpPr>
            <a:xfrm>
              <a:off x="-1601611" y="943896"/>
              <a:ext cx="4549601" cy="5270503"/>
              <a:chOff x="526455" y="1086427"/>
              <a:chExt cx="4549601" cy="5270503"/>
            </a:xfrm>
          </p:grpSpPr>
          <p:sp>
            <p:nvSpPr>
              <p:cNvPr id="16" name="Έλλειψη 1">
                <a:extLst>
                  <a:ext uri="{FF2B5EF4-FFF2-40B4-BE49-F238E27FC236}">
                    <a16:creationId xmlns:a16="http://schemas.microsoft.com/office/drawing/2014/main" xmlns="" id="{49C45307-D1B5-429D-A551-8CF928AE782A}"/>
                  </a:ext>
                </a:extLst>
              </p:cNvPr>
              <p:cNvSpPr/>
              <p:nvPr/>
            </p:nvSpPr>
            <p:spPr>
              <a:xfrm rot="3633162">
                <a:off x="-339900" y="1952782"/>
                <a:ext cx="5270503" cy="3537793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  <a:lumMod val="47000"/>
                      <a:lumOff val="53000"/>
                      <a:alpha val="30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isometricOffAxis2Right"/>
                <a:lightRig rig="chilly" dir="t"/>
              </a:scene3d>
              <a:sp3d prstMaterial="metal">
                <a:bevelT w="114300" prst="artDeco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Έλλειψη 4">
                <a:extLst>
                  <a:ext uri="{FF2B5EF4-FFF2-40B4-BE49-F238E27FC236}">
                    <a16:creationId xmlns:a16="http://schemas.microsoft.com/office/drawing/2014/main" xmlns="" id="{E4D50F66-648C-408F-9F20-95231FBB1E82}"/>
                  </a:ext>
                </a:extLst>
              </p:cNvPr>
              <p:cNvSpPr/>
              <p:nvPr/>
            </p:nvSpPr>
            <p:spPr>
              <a:xfrm>
                <a:off x="3831118" y="299695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8" name="Ευθύγραμμο βέλος σύνδεσης 6">
                <a:extLst>
                  <a:ext uri="{FF2B5EF4-FFF2-40B4-BE49-F238E27FC236}">
                    <a16:creationId xmlns:a16="http://schemas.microsoft.com/office/drawing/2014/main" xmlns="" id="{12A60CBE-C306-45A3-BD38-2B0A2C452503}"/>
                  </a:ext>
                </a:extLst>
              </p:cNvPr>
              <p:cNvCxnSpPr/>
              <p:nvPr/>
            </p:nvCxnSpPr>
            <p:spPr>
              <a:xfrm flipV="1">
                <a:off x="3471078" y="2780928"/>
                <a:ext cx="1008112" cy="4680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ύγραμμο βέλος σύνδεσης 8">
                <a:extLst>
                  <a:ext uri="{FF2B5EF4-FFF2-40B4-BE49-F238E27FC236}">
                    <a16:creationId xmlns:a16="http://schemas.microsoft.com/office/drawing/2014/main" xmlns="" id="{85468184-2BF8-41E9-9DAC-0AC4C6E9D1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6922" y="3201922"/>
                <a:ext cx="1039669" cy="49574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7BA74FE-1D62-43A0-A3C5-EBD385223A87}"/>
                  </a:ext>
                </a:extLst>
              </p:cNvPr>
              <p:cNvSpPr txBox="1"/>
              <p:nvPr/>
            </p:nvSpPr>
            <p:spPr>
              <a:xfrm>
                <a:off x="4417136" y="2771636"/>
                <a:ext cx="514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K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+</a:t>
                </a:r>
                <a:endParaRPr lang="el-GR" b="1" strike="sngStrike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71B77EC-58A4-4315-9112-897447693B5D}"/>
                  </a:ext>
                </a:extLst>
              </p:cNvPr>
              <p:cNvSpPr txBox="1"/>
              <p:nvPr/>
            </p:nvSpPr>
            <p:spPr>
              <a:xfrm>
                <a:off x="4561152" y="3275692"/>
                <a:ext cx="514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bg1"/>
                    </a:solidFill>
                  </a:rPr>
                  <a:t>Η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 +</a:t>
                </a:r>
                <a:endParaRPr lang="el-GR" b="1" strike="sngStrike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Έλλειψη 12">
                <a:extLst>
                  <a:ext uri="{FF2B5EF4-FFF2-40B4-BE49-F238E27FC236}">
                    <a16:creationId xmlns:a16="http://schemas.microsoft.com/office/drawing/2014/main" xmlns="" id="{30F84128-5165-40E4-9C73-5989D9D1EFB2}"/>
                  </a:ext>
                </a:extLst>
              </p:cNvPr>
              <p:cNvSpPr/>
              <p:nvPr/>
            </p:nvSpPr>
            <p:spPr>
              <a:xfrm rot="20993386">
                <a:off x="1598870" y="3366284"/>
                <a:ext cx="1440160" cy="71078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C3D5038-82DA-4D2E-855E-6564774A6412}"/>
                </a:ext>
              </a:extLst>
            </p:cNvPr>
            <p:cNvGrpSpPr/>
            <p:nvPr/>
          </p:nvGrpSpPr>
          <p:grpSpPr>
            <a:xfrm>
              <a:off x="1747678" y="2385390"/>
              <a:ext cx="1631630" cy="1267170"/>
              <a:chOff x="1747678" y="2385390"/>
              <a:chExt cx="1631630" cy="126717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BCDF8457-D48E-4CD2-A58B-E4D68574537C}"/>
                  </a:ext>
                </a:extLst>
              </p:cNvPr>
              <p:cNvSpPr txBox="1"/>
              <p:nvPr/>
            </p:nvSpPr>
            <p:spPr>
              <a:xfrm>
                <a:off x="1747678" y="238539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Η</a:t>
                </a:r>
                <a:r>
                  <a:rPr lang="el-GR" baseline="30000" dirty="0"/>
                  <a:t>+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A77D09-E9EF-4357-871D-88BA11626B3F}"/>
                  </a:ext>
                </a:extLst>
              </p:cNvPr>
              <p:cNvSpPr txBox="1"/>
              <p:nvPr/>
            </p:nvSpPr>
            <p:spPr>
              <a:xfrm>
                <a:off x="2019346" y="32832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Κ</a:t>
                </a:r>
                <a:r>
                  <a:rPr lang="el-GR" baseline="30000" dirty="0"/>
                  <a:t>+</a:t>
                </a:r>
              </a:p>
            </p:txBody>
          </p:sp>
          <p:sp>
            <p:nvSpPr>
              <p:cNvPr id="27" name="TextBox 3">
                <a:extLst>
                  <a:ext uri="{FF2B5EF4-FFF2-40B4-BE49-F238E27FC236}">
                    <a16:creationId xmlns:a16="http://schemas.microsoft.com/office/drawing/2014/main" xmlns="" id="{E16B88F4-89F5-46BE-9101-D1ADC2549E7F}"/>
                  </a:ext>
                </a:extLst>
              </p:cNvPr>
              <p:cNvSpPr txBox="1"/>
              <p:nvPr/>
            </p:nvSpPr>
            <p:spPr>
              <a:xfrm>
                <a:off x="2270288" y="2623993"/>
                <a:ext cx="1109020" cy="4279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↑</a:t>
                </a:r>
                <a:r>
                  <a:rPr lang="el-GR" sz="16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el-GR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ΕΞΚΥ</a:t>
                </a:r>
                <a:endParaRPr lang="el-G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0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3">
            <a:extLst>
              <a:ext uri="{FF2B5EF4-FFF2-40B4-BE49-F238E27FC236}">
                <a16:creationId xmlns:a16="http://schemas.microsoft.com/office/drawing/2014/main" xmlns="" id="{75A395FC-9EE3-4562-95F8-E5394AFA2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288" y="908050"/>
            <a:ext cx="8353425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Ομάδα 93">
            <a:extLst>
              <a:ext uri="{FF2B5EF4-FFF2-40B4-BE49-F238E27FC236}">
                <a16:creationId xmlns:a16="http://schemas.microsoft.com/office/drawing/2014/main" xmlns="" id="{7DCEA2E0-02A4-453C-B73A-5F0DE4225A38}"/>
              </a:ext>
            </a:extLst>
          </p:cNvPr>
          <p:cNvGrpSpPr/>
          <p:nvPr/>
        </p:nvGrpSpPr>
        <p:grpSpPr>
          <a:xfrm>
            <a:off x="323528" y="1556998"/>
            <a:ext cx="7272808" cy="5059724"/>
            <a:chOff x="323528" y="1268760"/>
            <a:chExt cx="7272808" cy="5059724"/>
          </a:xfrm>
        </p:grpSpPr>
        <p:grpSp>
          <p:nvGrpSpPr>
            <p:cNvPr id="4" name="Ομάδα 42">
              <a:extLst>
                <a:ext uri="{FF2B5EF4-FFF2-40B4-BE49-F238E27FC236}">
                  <a16:creationId xmlns:a16="http://schemas.microsoft.com/office/drawing/2014/main" xmlns="" id="{B57D3C52-0F26-4C9F-95B3-EFF9D59E7E03}"/>
                </a:ext>
              </a:extLst>
            </p:cNvPr>
            <p:cNvGrpSpPr/>
            <p:nvPr/>
          </p:nvGrpSpPr>
          <p:grpSpPr>
            <a:xfrm>
              <a:off x="323528" y="1268760"/>
              <a:ext cx="7272808" cy="5059724"/>
              <a:chOff x="323528" y="1393612"/>
              <a:chExt cx="7272808" cy="5059724"/>
            </a:xfrm>
          </p:grpSpPr>
          <p:sp>
            <p:nvSpPr>
              <p:cNvPr id="7" name="Στρογγύλεμα της γωνίας της ίδιας πλευράς του ορθογωνίου 4">
                <a:extLst>
                  <a:ext uri="{FF2B5EF4-FFF2-40B4-BE49-F238E27FC236}">
                    <a16:creationId xmlns:a16="http://schemas.microsoft.com/office/drawing/2014/main" xmlns="" id="{1580384F-E3C3-47F7-B1D3-B989E5043B99}"/>
                  </a:ext>
                </a:extLst>
              </p:cNvPr>
              <p:cNvSpPr/>
              <p:nvPr/>
            </p:nvSpPr>
            <p:spPr>
              <a:xfrm rot="5400000">
                <a:off x="3347864" y="2060848"/>
                <a:ext cx="2232248" cy="2376264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Στρογγύλεμα της γωνίας της ίδιας πλευράς του ορθογωνίου 11">
                <a:extLst>
                  <a:ext uri="{FF2B5EF4-FFF2-40B4-BE49-F238E27FC236}">
                    <a16:creationId xmlns:a16="http://schemas.microsoft.com/office/drawing/2014/main" xmlns="" id="{B169BD74-9AA9-4262-A872-9881857C68CB}"/>
                  </a:ext>
                </a:extLst>
              </p:cNvPr>
              <p:cNvSpPr/>
              <p:nvPr/>
            </p:nvSpPr>
            <p:spPr>
              <a:xfrm rot="5400000">
                <a:off x="3563888" y="4365104"/>
                <a:ext cx="1800200" cy="2376264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Ορθογώνιο 16">
                <a:extLst>
                  <a:ext uri="{FF2B5EF4-FFF2-40B4-BE49-F238E27FC236}">
                    <a16:creationId xmlns:a16="http://schemas.microsoft.com/office/drawing/2014/main" xmlns="" id="{030AF437-3D68-46A2-9EB0-74CC468BE5A2}"/>
                  </a:ext>
                </a:extLst>
              </p:cNvPr>
              <p:cNvSpPr/>
              <p:nvPr/>
            </p:nvSpPr>
            <p:spPr>
              <a:xfrm>
                <a:off x="3419872" y="4365104"/>
                <a:ext cx="360040" cy="288032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002EC46-9A8E-420D-B7AB-F6ED86488566}"/>
                  </a:ext>
                </a:extLst>
              </p:cNvPr>
              <p:cNvSpPr txBox="1"/>
              <p:nvPr/>
            </p:nvSpPr>
            <p:spPr>
              <a:xfrm>
                <a:off x="1655676" y="1393612"/>
                <a:ext cx="15481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i="1" dirty="0"/>
                  <a:t>ΑΥΛΟΣ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CE40B2A-9111-4353-B69A-C47278AFB1B0}"/>
                  </a:ext>
                </a:extLst>
              </p:cNvPr>
              <p:cNvSpPr txBox="1"/>
              <p:nvPr/>
            </p:nvSpPr>
            <p:spPr>
              <a:xfrm>
                <a:off x="5724128" y="1393612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i="1" dirty="0"/>
                  <a:t>ΑΙΜΑ</a:t>
                </a:r>
              </a:p>
            </p:txBody>
          </p:sp>
          <p:cxnSp>
            <p:nvCxnSpPr>
              <p:cNvPr id="12" name="Ευθύγραμμο βέλος σύνδεσης 21">
                <a:extLst>
                  <a:ext uri="{FF2B5EF4-FFF2-40B4-BE49-F238E27FC236}">
                    <a16:creationId xmlns:a16="http://schemas.microsoft.com/office/drawing/2014/main" xmlns="" id="{FC374A3C-D6F0-46E6-9249-D9A9713532EA}"/>
                  </a:ext>
                </a:extLst>
              </p:cNvPr>
              <p:cNvCxnSpPr/>
              <p:nvPr/>
            </p:nvCxnSpPr>
            <p:spPr>
              <a:xfrm>
                <a:off x="5220072" y="3748970"/>
                <a:ext cx="104411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27">
                <a:extLst>
                  <a:ext uri="{FF2B5EF4-FFF2-40B4-BE49-F238E27FC236}">
                    <a16:creationId xmlns:a16="http://schemas.microsoft.com/office/drawing/2014/main" xmlns="" id="{9A766A61-473B-4670-B72A-06D15DEB76AB}"/>
                  </a:ext>
                </a:extLst>
              </p:cNvPr>
              <p:cNvCxnSpPr/>
              <p:nvPr/>
            </p:nvCxnSpPr>
            <p:spPr>
              <a:xfrm>
                <a:off x="5508104" y="3676962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37">
                <a:extLst>
                  <a:ext uri="{FF2B5EF4-FFF2-40B4-BE49-F238E27FC236}">
                    <a16:creationId xmlns:a16="http://schemas.microsoft.com/office/drawing/2014/main" xmlns="" id="{E94C4C6E-49D0-42E4-BDD9-F0301B4E47BD}"/>
                  </a:ext>
                </a:extLst>
              </p:cNvPr>
              <p:cNvCxnSpPr/>
              <p:nvPr/>
            </p:nvCxnSpPr>
            <p:spPr>
              <a:xfrm>
                <a:off x="5220072" y="2564904"/>
                <a:ext cx="104411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ύγραμμο βέλος σύνδεσης 40">
                <a:extLst>
                  <a:ext uri="{FF2B5EF4-FFF2-40B4-BE49-F238E27FC236}">
                    <a16:creationId xmlns:a16="http://schemas.microsoft.com/office/drawing/2014/main" xmlns="" id="{FDC022AD-D96E-40AB-8F93-7090716E0792}"/>
                  </a:ext>
                </a:extLst>
              </p:cNvPr>
              <p:cNvCxnSpPr/>
              <p:nvPr/>
            </p:nvCxnSpPr>
            <p:spPr>
              <a:xfrm flipH="1">
                <a:off x="5166066" y="3068960"/>
                <a:ext cx="106211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  <a:scene3d>
                <a:camera prst="obliqueTopLef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Έλλειψη 52">
                <a:extLst>
                  <a:ext uri="{FF2B5EF4-FFF2-40B4-BE49-F238E27FC236}">
                    <a16:creationId xmlns:a16="http://schemas.microsoft.com/office/drawing/2014/main" xmlns="" id="{3F229FA7-5049-4E7F-8383-0D2365FDA615}"/>
                  </a:ext>
                </a:extLst>
              </p:cNvPr>
              <p:cNvSpPr/>
              <p:nvPr/>
            </p:nvSpPr>
            <p:spPr>
              <a:xfrm>
                <a:off x="5364088" y="2600908"/>
                <a:ext cx="504056" cy="468052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AD8CDA4-3F77-4E9C-8C21-38FC3F5293D7}"/>
                  </a:ext>
                </a:extLst>
              </p:cNvPr>
              <p:cNvSpPr txBox="1"/>
              <p:nvPr/>
            </p:nvSpPr>
            <p:spPr>
              <a:xfrm>
                <a:off x="6192180" y="2852936"/>
                <a:ext cx="612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2K</a:t>
                </a:r>
                <a:r>
                  <a:rPr lang="en-US" sz="2000" b="1" baseline="30000" dirty="0"/>
                  <a:t>+</a:t>
                </a:r>
                <a:endParaRPr lang="el-GR" sz="2000" b="1" baseline="30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32C4C47-47BA-4F1C-AB65-30E845E2F8D7}"/>
                  </a:ext>
                </a:extLst>
              </p:cNvPr>
              <p:cNvSpPr txBox="1"/>
              <p:nvPr/>
            </p:nvSpPr>
            <p:spPr>
              <a:xfrm>
                <a:off x="6192180" y="2420888"/>
                <a:ext cx="8280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3Na</a:t>
                </a:r>
                <a:r>
                  <a:rPr lang="en-US" sz="2000" b="1" baseline="30000" dirty="0"/>
                  <a:t>+</a:t>
                </a:r>
                <a:endParaRPr lang="el-GR" sz="2000" b="1" baseline="30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5979C5C-8A03-42C2-8198-F77D67F98BF7}"/>
                  </a:ext>
                </a:extLst>
              </p:cNvPr>
              <p:cNvSpPr txBox="1"/>
              <p:nvPr/>
            </p:nvSpPr>
            <p:spPr>
              <a:xfrm>
                <a:off x="3815916" y="2348880"/>
                <a:ext cx="8280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Na</a:t>
                </a:r>
                <a:r>
                  <a:rPr lang="en-US" sz="2000" b="1" baseline="30000" dirty="0"/>
                  <a:t>+</a:t>
                </a:r>
                <a:endParaRPr lang="el-GR" sz="2000" b="1" baseline="30000" dirty="0"/>
              </a:p>
            </p:txBody>
          </p:sp>
          <p:cxnSp>
            <p:nvCxnSpPr>
              <p:cNvPr id="21" name="Ευθεία γραμμή σύνδεσης 61">
                <a:extLst>
                  <a:ext uri="{FF2B5EF4-FFF2-40B4-BE49-F238E27FC236}">
                    <a16:creationId xmlns:a16="http://schemas.microsoft.com/office/drawing/2014/main" xmlns="" id="{CEA61BBD-E5ED-4C10-B5B4-C4FCC3008FE4}"/>
                  </a:ext>
                </a:extLst>
              </p:cNvPr>
              <p:cNvCxnSpPr/>
              <p:nvPr/>
            </p:nvCxnSpPr>
            <p:spPr>
              <a:xfrm>
                <a:off x="3167844" y="3717032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εία γραμμή σύνδεσης 62">
                <a:extLst>
                  <a:ext uri="{FF2B5EF4-FFF2-40B4-BE49-F238E27FC236}">
                    <a16:creationId xmlns:a16="http://schemas.microsoft.com/office/drawing/2014/main" xmlns="" id="{76FF551B-3566-45A9-AB47-97AB7B33474F}"/>
                  </a:ext>
                </a:extLst>
              </p:cNvPr>
              <p:cNvCxnSpPr/>
              <p:nvPr/>
            </p:nvCxnSpPr>
            <p:spPr>
              <a:xfrm>
                <a:off x="3167844" y="3861048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CAE60E4-FFA1-4C78-93B6-6E6FC9F5A557}"/>
                  </a:ext>
                </a:extLst>
              </p:cNvPr>
              <p:cNvSpPr txBox="1"/>
              <p:nvPr/>
            </p:nvSpPr>
            <p:spPr>
              <a:xfrm>
                <a:off x="1691680" y="5210036"/>
                <a:ext cx="15481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dirty="0"/>
                  <a:t>ΑΥΛΙΚΗ ΕΠΙΦΑΝΕΙΑ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D6F6529-C33B-4642-AA0B-B668B6343D5D}"/>
                  </a:ext>
                </a:extLst>
              </p:cNvPr>
              <p:cNvSpPr txBox="1"/>
              <p:nvPr/>
            </p:nvSpPr>
            <p:spPr>
              <a:xfrm>
                <a:off x="5652120" y="5229200"/>
                <a:ext cx="1692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ΠΛΑΓΙΟΒΑΣΙΚΗ ΕΠΙΦΑΝΕΙΑ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91E85FD-9D79-4911-9CA4-9569587458EE}"/>
                  </a:ext>
                </a:extLst>
              </p:cNvPr>
              <p:cNvSpPr txBox="1"/>
              <p:nvPr/>
            </p:nvSpPr>
            <p:spPr>
              <a:xfrm>
                <a:off x="6300192" y="3532946"/>
                <a:ext cx="1296144" cy="36933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Cl</a:t>
                </a:r>
                <a:r>
                  <a:rPr lang="en-US" b="1" baseline="30000" dirty="0"/>
                  <a:t>-</a:t>
                </a:r>
                <a:endParaRPr lang="el-GR" b="1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849D890-A422-4FEA-BA4B-68D9D16C0564}"/>
                  </a:ext>
                </a:extLst>
              </p:cNvPr>
              <p:cNvSpPr txBox="1"/>
              <p:nvPr/>
            </p:nvSpPr>
            <p:spPr>
              <a:xfrm>
                <a:off x="323528" y="2135178"/>
                <a:ext cx="244827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b="1" dirty="0"/>
                  <a:t>Επιθηλιακός δίαυλος  </a:t>
                </a:r>
                <a:r>
                  <a:rPr lang="en-US" b="1" dirty="0"/>
                  <a:t>Na</a:t>
                </a:r>
                <a:r>
                  <a:rPr lang="en-US" b="1" baseline="30000" dirty="0"/>
                  <a:t>+ </a:t>
                </a:r>
              </a:p>
              <a:p>
                <a:pPr algn="r"/>
                <a:r>
                  <a:rPr lang="el-GR" sz="1400" dirty="0"/>
                  <a:t>(Ευαίσθητος στην </a:t>
                </a:r>
                <a:r>
                  <a:rPr lang="el-GR" sz="1400" dirty="0" err="1"/>
                  <a:t>αμιλορίδη</a:t>
                </a:r>
                <a:r>
                  <a:rPr lang="en-US" sz="1400" dirty="0"/>
                  <a:t>)</a:t>
                </a:r>
                <a:endParaRPr lang="el-GR" sz="1400" b="1" baseline="30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2049927-B3B5-473C-8E1B-B18FFF8B1478}"/>
                  </a:ext>
                </a:extLst>
              </p:cNvPr>
              <p:cNvSpPr txBox="1"/>
              <p:nvPr/>
            </p:nvSpPr>
            <p:spPr>
              <a:xfrm>
                <a:off x="2339752" y="3604954"/>
                <a:ext cx="684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H</a:t>
                </a:r>
                <a:r>
                  <a:rPr lang="en-US" sz="2000" b="1" baseline="30000" dirty="0"/>
                  <a:t>+</a:t>
                </a:r>
                <a:r>
                  <a:rPr lang="en-US" sz="2000" b="1" dirty="0"/>
                  <a:t> </a:t>
                </a:r>
                <a:endParaRPr lang="el-GR" sz="2000" b="1" baseline="30000" dirty="0"/>
              </a:p>
            </p:txBody>
          </p:sp>
          <p:cxnSp>
            <p:nvCxnSpPr>
              <p:cNvPr id="28" name="Ευθεία γραμμή σύνδεσης 79">
                <a:extLst>
                  <a:ext uri="{FF2B5EF4-FFF2-40B4-BE49-F238E27FC236}">
                    <a16:creationId xmlns:a16="http://schemas.microsoft.com/office/drawing/2014/main" xmlns="" id="{AFC0D9A1-8B30-4DF6-B37B-E02A36982DF5}"/>
                  </a:ext>
                </a:extLst>
              </p:cNvPr>
              <p:cNvCxnSpPr/>
              <p:nvPr/>
            </p:nvCxnSpPr>
            <p:spPr>
              <a:xfrm>
                <a:off x="5508104" y="3829362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63">
                <a:extLst>
                  <a:ext uri="{FF2B5EF4-FFF2-40B4-BE49-F238E27FC236}">
                    <a16:creationId xmlns:a16="http://schemas.microsoft.com/office/drawing/2014/main" xmlns="" id="{25CD288B-A188-45C0-AC69-4432333B28DA}"/>
                  </a:ext>
                </a:extLst>
              </p:cNvPr>
              <p:cNvCxnSpPr/>
              <p:nvPr/>
            </p:nvCxnSpPr>
            <p:spPr>
              <a:xfrm>
                <a:off x="3167844" y="2492896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64">
                <a:extLst>
                  <a:ext uri="{FF2B5EF4-FFF2-40B4-BE49-F238E27FC236}">
                    <a16:creationId xmlns:a16="http://schemas.microsoft.com/office/drawing/2014/main" xmlns="" id="{08287F0F-BF83-4909-A7BA-9E6CFBA9854D}"/>
                  </a:ext>
                </a:extLst>
              </p:cNvPr>
              <p:cNvCxnSpPr/>
              <p:nvPr/>
            </p:nvCxnSpPr>
            <p:spPr>
              <a:xfrm>
                <a:off x="3167844" y="2636912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ύγραμμο βέλος σύνδεσης 73">
                <a:extLst>
                  <a:ext uri="{FF2B5EF4-FFF2-40B4-BE49-F238E27FC236}">
                    <a16:creationId xmlns:a16="http://schemas.microsoft.com/office/drawing/2014/main" xmlns="" id="{90BFBBB3-D71A-4931-8DF2-5FE8756E4007}"/>
                  </a:ext>
                </a:extLst>
              </p:cNvPr>
              <p:cNvCxnSpPr/>
              <p:nvPr/>
            </p:nvCxnSpPr>
            <p:spPr>
              <a:xfrm>
                <a:off x="2807804" y="2564904"/>
                <a:ext cx="104411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ύγραμμο βέλος σύνδεσης 84">
                <a:extLst>
                  <a:ext uri="{FF2B5EF4-FFF2-40B4-BE49-F238E27FC236}">
                    <a16:creationId xmlns:a16="http://schemas.microsoft.com/office/drawing/2014/main" xmlns="" id="{2C5551B1-3748-4070-8FC9-DDECD20AAD87}"/>
                  </a:ext>
                </a:extLst>
              </p:cNvPr>
              <p:cNvCxnSpPr/>
              <p:nvPr/>
            </p:nvCxnSpPr>
            <p:spPr>
              <a:xfrm flipH="1">
                <a:off x="2735796" y="3789040"/>
                <a:ext cx="106211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  <a:scene3d>
                <a:camera prst="obliqueTopLef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85">
                <a:extLst>
                  <a:ext uri="{FF2B5EF4-FFF2-40B4-BE49-F238E27FC236}">
                    <a16:creationId xmlns:a16="http://schemas.microsoft.com/office/drawing/2014/main" xmlns="" id="{8C0DA495-6422-4A01-BD26-9FC5187D5ED9}"/>
                  </a:ext>
                </a:extLst>
              </p:cNvPr>
              <p:cNvCxnSpPr/>
              <p:nvPr/>
            </p:nvCxnSpPr>
            <p:spPr>
              <a:xfrm>
                <a:off x="3167844" y="3244914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86">
                <a:extLst>
                  <a:ext uri="{FF2B5EF4-FFF2-40B4-BE49-F238E27FC236}">
                    <a16:creationId xmlns:a16="http://schemas.microsoft.com/office/drawing/2014/main" xmlns="" id="{8AA20DC1-3837-4E92-8F9F-653F58E3BC2A}"/>
                  </a:ext>
                </a:extLst>
              </p:cNvPr>
              <p:cNvCxnSpPr/>
              <p:nvPr/>
            </p:nvCxnSpPr>
            <p:spPr>
              <a:xfrm>
                <a:off x="3167844" y="3388930"/>
                <a:ext cx="288032" cy="0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ύγραμμο βέλος σύνδεσης 87">
                <a:extLst>
                  <a:ext uri="{FF2B5EF4-FFF2-40B4-BE49-F238E27FC236}">
                    <a16:creationId xmlns:a16="http://schemas.microsoft.com/office/drawing/2014/main" xmlns="" id="{942AF20E-3660-46F0-890F-4A6F2C62FDB5}"/>
                  </a:ext>
                </a:extLst>
              </p:cNvPr>
              <p:cNvCxnSpPr/>
              <p:nvPr/>
            </p:nvCxnSpPr>
            <p:spPr>
              <a:xfrm flipH="1">
                <a:off x="2735796" y="3316922"/>
                <a:ext cx="106211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  <a:scene3d>
                <a:camera prst="obliqueTopLef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7EA0927-5E20-49F9-BC71-BF7AA796CE5A}"/>
                  </a:ext>
                </a:extLst>
              </p:cNvPr>
              <p:cNvSpPr txBox="1"/>
              <p:nvPr/>
            </p:nvSpPr>
            <p:spPr>
              <a:xfrm>
                <a:off x="2339752" y="3100898"/>
                <a:ext cx="684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/>
                  <a:t>Κ</a:t>
                </a:r>
                <a:r>
                  <a:rPr lang="en-US" sz="2000" b="1" baseline="30000" dirty="0"/>
                  <a:t>+</a:t>
                </a:r>
                <a:r>
                  <a:rPr lang="en-US" sz="2000" b="1" dirty="0"/>
                  <a:t> </a:t>
                </a:r>
                <a:endParaRPr lang="el-GR" sz="2000" b="1" baseline="30000" dirty="0"/>
              </a:p>
            </p:txBody>
          </p:sp>
          <p:sp>
            <p:nvSpPr>
              <p:cNvPr id="37" name="Έλλειψη 1">
                <a:extLst>
                  <a:ext uri="{FF2B5EF4-FFF2-40B4-BE49-F238E27FC236}">
                    <a16:creationId xmlns:a16="http://schemas.microsoft.com/office/drawing/2014/main" xmlns="" id="{016CF66E-0593-42CF-BE41-4BD4BFAB4E43}"/>
                  </a:ext>
                </a:extLst>
              </p:cNvPr>
              <p:cNvSpPr/>
              <p:nvPr/>
            </p:nvSpPr>
            <p:spPr>
              <a:xfrm>
                <a:off x="3815916" y="2893006"/>
                <a:ext cx="1260140" cy="68001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8E6A408-A0B8-410C-BA4F-C5C4D6207DA7}"/>
                  </a:ext>
                </a:extLst>
              </p:cNvPr>
              <p:cNvSpPr txBox="1"/>
              <p:nvPr/>
            </p:nvSpPr>
            <p:spPr>
              <a:xfrm>
                <a:off x="3779912" y="2967335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/>
                  <a:t>Υποδοχέας </a:t>
                </a:r>
                <a:r>
                  <a:rPr lang="el-GR" sz="1200" b="1" dirty="0" err="1"/>
                  <a:t>Αλδοστερόνης</a:t>
                </a:r>
                <a:endParaRPr lang="el-GR" sz="1200" b="1" dirty="0"/>
              </a:p>
            </p:txBody>
          </p:sp>
          <p:cxnSp>
            <p:nvCxnSpPr>
              <p:cNvPr id="39" name="Ευθύγραμμο βέλος σύνδεσης 6">
                <a:extLst>
                  <a:ext uri="{FF2B5EF4-FFF2-40B4-BE49-F238E27FC236}">
                    <a16:creationId xmlns:a16="http://schemas.microsoft.com/office/drawing/2014/main" xmlns="" id="{C83A30AB-F8E8-4C55-8DF8-DC4FB2928C26}"/>
                  </a:ext>
                </a:extLst>
              </p:cNvPr>
              <p:cNvCxnSpPr/>
              <p:nvPr/>
            </p:nvCxnSpPr>
            <p:spPr>
              <a:xfrm flipV="1">
                <a:off x="4932040" y="2820999"/>
                <a:ext cx="432048" cy="2319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Ευθύγραμμο βέλος σύνδεσης 13">
                <a:extLst>
                  <a:ext uri="{FF2B5EF4-FFF2-40B4-BE49-F238E27FC236}">
                    <a16:creationId xmlns:a16="http://schemas.microsoft.com/office/drawing/2014/main" xmlns="" id="{D1345F87-B88B-45AD-96C4-D195957634F7}"/>
                  </a:ext>
                </a:extLst>
              </p:cNvPr>
              <p:cNvCxnSpPr/>
              <p:nvPr/>
            </p:nvCxnSpPr>
            <p:spPr>
              <a:xfrm flipH="1" flipV="1">
                <a:off x="3455876" y="2748991"/>
                <a:ext cx="396044" cy="3040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Ορθογώνιο 18">
                <a:extLst>
                  <a:ext uri="{FF2B5EF4-FFF2-40B4-BE49-F238E27FC236}">
                    <a16:creationId xmlns:a16="http://schemas.microsoft.com/office/drawing/2014/main" xmlns="" id="{9DF37355-AECE-4A87-B6E2-0E750DF2CFD2}"/>
                  </a:ext>
                </a:extLst>
              </p:cNvPr>
              <p:cNvSpPr/>
              <p:nvPr/>
            </p:nvSpPr>
            <p:spPr>
              <a:xfrm>
                <a:off x="3707904" y="2780928"/>
                <a:ext cx="216024" cy="1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2" name="Ορθογώνιο 89">
                <a:extLst>
                  <a:ext uri="{FF2B5EF4-FFF2-40B4-BE49-F238E27FC236}">
                    <a16:creationId xmlns:a16="http://schemas.microsoft.com/office/drawing/2014/main" xmlns="" id="{14F35E05-058A-4D57-883A-5409018E671F}"/>
                  </a:ext>
                </a:extLst>
              </p:cNvPr>
              <p:cNvSpPr/>
              <p:nvPr/>
            </p:nvSpPr>
            <p:spPr>
              <a:xfrm>
                <a:off x="4932040" y="2780928"/>
                <a:ext cx="216024" cy="1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2F7A34-B4DC-474F-91B3-8C8547862114}"/>
                </a:ext>
              </a:extLst>
            </p:cNvPr>
            <p:cNvSpPr txBox="1"/>
            <p:nvPr/>
          </p:nvSpPr>
          <p:spPr>
            <a:xfrm>
              <a:off x="3401870" y="1273829"/>
              <a:ext cx="2034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/>
                <a:t>ΑΛΔΟΣΤΕΡΟΝΗ</a:t>
              </a:r>
            </a:p>
          </p:txBody>
        </p:sp>
        <p:sp>
          <p:nvSpPr>
            <p:cNvPr id="6" name="Βέλος προς τα κάτω 92">
              <a:extLst>
                <a:ext uri="{FF2B5EF4-FFF2-40B4-BE49-F238E27FC236}">
                  <a16:creationId xmlns:a16="http://schemas.microsoft.com/office/drawing/2014/main" xmlns="" id="{65EB5D60-37E6-4168-869D-7F58824F7A0A}"/>
                </a:ext>
              </a:extLst>
            </p:cNvPr>
            <p:cNvSpPr/>
            <p:nvPr/>
          </p:nvSpPr>
          <p:spPr>
            <a:xfrm>
              <a:off x="4346975" y="1606154"/>
              <a:ext cx="189021" cy="112592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39D01CE-9A26-4118-9ADE-5466A69B8ACE}"/>
              </a:ext>
            </a:extLst>
          </p:cNvPr>
          <p:cNvSpPr/>
          <p:nvPr/>
        </p:nvSpPr>
        <p:spPr>
          <a:xfrm>
            <a:off x="2216425" y="3130515"/>
            <a:ext cx="641074" cy="11619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4E2B35A-C9C0-430C-ACE0-1E7558C31B5E}"/>
              </a:ext>
            </a:extLst>
          </p:cNvPr>
          <p:cNvSpPr txBox="1"/>
          <p:nvPr/>
        </p:nvSpPr>
        <p:spPr>
          <a:xfrm>
            <a:off x="1259632" y="96879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Θεμέλιο κύτταρο</a:t>
            </a:r>
          </a:p>
        </p:txBody>
      </p:sp>
      <p:sp>
        <p:nvSpPr>
          <p:cNvPr id="45" name="Ορθογώνιο 3">
            <a:extLst>
              <a:ext uri="{FF2B5EF4-FFF2-40B4-BE49-F238E27FC236}">
                <a16:creationId xmlns:a16="http://schemas.microsoft.com/office/drawing/2014/main" xmlns="" id="{B058D023-F177-4D6B-8965-09C9F8DED30C}"/>
              </a:ext>
            </a:extLst>
          </p:cNvPr>
          <p:cNvSpPr/>
          <p:nvPr/>
        </p:nvSpPr>
        <p:spPr>
          <a:xfrm>
            <a:off x="359434" y="332656"/>
            <a:ext cx="8389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latin typeface="+mj-lt"/>
                <a:cs typeface="Arial" charset="0"/>
              </a:rPr>
              <a:t>Αλκάλωση και υποκαλιαιμία</a:t>
            </a:r>
            <a:endParaRPr lang="el-G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8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860</Words>
  <Application>Microsoft Office PowerPoint</Application>
  <PresentationFormat>Προβολή στην οθόνη (4:3)</PresentationFormat>
  <Paragraphs>244</Paragraphs>
  <Slides>31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 Adamidis</dc:creator>
  <cp:lastModifiedBy>skn</cp:lastModifiedBy>
  <cp:revision>93</cp:revision>
  <dcterms:created xsi:type="dcterms:W3CDTF">2017-07-09T09:42:53Z</dcterms:created>
  <dcterms:modified xsi:type="dcterms:W3CDTF">2017-09-24T10:06:37Z</dcterms:modified>
</cp:coreProperties>
</file>